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2"/>
  </p:notesMasterIdLst>
  <p:handoutMasterIdLst>
    <p:handoutMasterId r:id="rId103"/>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31" r:id="rId81"/>
    <p:sldId id="534" r:id="rId82"/>
    <p:sldId id="457" r:id="rId83"/>
    <p:sldId id="459" r:id="rId84"/>
    <p:sldId id="472" r:id="rId85"/>
    <p:sldId id="451" r:id="rId86"/>
    <p:sldId id="539" r:id="rId87"/>
    <p:sldId id="473" r:id="rId88"/>
    <p:sldId id="540" r:id="rId89"/>
    <p:sldId id="475" r:id="rId90"/>
    <p:sldId id="398" r:id="rId91"/>
    <p:sldId id="541" r:id="rId92"/>
    <p:sldId id="537" r:id="rId93"/>
    <p:sldId id="542" r:id="rId94"/>
    <p:sldId id="544" r:id="rId95"/>
    <p:sldId id="546" r:id="rId96"/>
    <p:sldId id="538" r:id="rId97"/>
    <p:sldId id="553" r:id="rId98"/>
    <p:sldId id="550" r:id="rId99"/>
    <p:sldId id="552" r:id="rId100"/>
    <p:sldId id="543" r:id="rId101"/>
  </p:sldIdLst>
  <p:sldSz cx="12192000" cy="6858000"/>
  <p:notesSz cx="6858000" cy="9144000"/>
  <p:embeddedFontLst>
    <p:embeddedFont>
      <p:font typeface="Calibri" panose="020F0502020204030204" pitchFamily="34" charset="0"/>
      <p:regular r:id="rId104"/>
      <p:bold r:id="rId105"/>
      <p:italic r:id="rId106"/>
      <p:boldItalic r:id="rId107"/>
    </p:embeddedFont>
    <p:embeddedFont>
      <p:font typeface="MS PGothic" panose="020B0600070205080204" pitchFamily="34" charset="-128"/>
      <p:regular r:id="rId108"/>
    </p:embeddedFont>
    <p:embeddedFont>
      <p:font typeface="Open Sans" panose="020B0604020202020204" charset="0"/>
      <p:regular r:id="rId109"/>
      <p:bold r:id="rId110"/>
      <p:italic r:id="rId111"/>
      <p:boldItalic r:id="rId112"/>
    </p:embeddedFont>
    <p:embeddedFont>
      <p:font typeface="Cambria Math" panose="02040503050406030204" pitchFamily="18" charset="0"/>
      <p:regular r:id="rId113"/>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 id="530"/>
            <p14:sldId id="447"/>
            <p14:sldId id="460"/>
            <p14:sldId id="466"/>
            <p14:sldId id="467"/>
            <p14:sldId id="523"/>
            <p14:sldId id="522"/>
            <p14:sldId id="524"/>
            <p14:sldId id="525"/>
            <p14:sldId id="494"/>
            <p14:sldId id="465"/>
            <p14:sldId id="535"/>
            <p14:sldId id="471"/>
            <p14:sldId id="461"/>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91422" autoAdjust="0"/>
  </p:normalViewPr>
  <p:slideViewPr>
    <p:cSldViewPr snapToGrid="0" snapToObjects="1">
      <p:cViewPr varScale="1">
        <p:scale>
          <a:sx n="63" d="100"/>
          <a:sy n="63" d="100"/>
        </p:scale>
        <p:origin x="904" y="-424"/>
      </p:cViewPr>
      <p:guideLst/>
    </p:cSldViewPr>
  </p:slideViewPr>
  <p:outlineViewPr>
    <p:cViewPr>
      <p:scale>
        <a:sx n="33" d="100"/>
        <a:sy n="33" d="100"/>
      </p:scale>
      <p:origin x="0" y="-8778"/>
    </p:cViewPr>
  </p:outlineViewPr>
  <p:notesTextViewPr>
    <p:cViewPr>
      <p:scale>
        <a:sx n="1" d="1"/>
        <a:sy n="1" d="1"/>
      </p:scale>
      <p:origin x="0" y="0"/>
    </p:cViewPr>
  </p:notesText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notesMaster" Target="notesMasters/notesMaster1.xml"/><Relationship Id="rId110" Type="http://schemas.openxmlformats.org/officeDocument/2006/relationships/font" Target="fonts/font7.fntdata"/><Relationship Id="rId115"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113" Type="http://schemas.openxmlformats.org/officeDocument/2006/relationships/font" Target="fonts/font10.fntdata"/><Relationship Id="rId11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handoutMaster" Target="handoutMasters/handoutMaster1.xml"/><Relationship Id="rId108" Type="http://schemas.openxmlformats.org/officeDocument/2006/relationships/font" Target="fonts/font5.fntdata"/><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3.fntdata"/><Relationship Id="rId114" Type="http://schemas.openxmlformats.org/officeDocument/2006/relationships/commentAuthors" Target="commentAuthors.xml"/><Relationship Id="rId119"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09.12.2022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09.12.2022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Notes for Facilitators:</a:t>
            </a:r>
          </a:p>
          <a:p>
            <a:pPr marL="171450" indent="-171450">
              <a:buFont typeface="Arial" panose="020B0604020202020204" pitchFamily="34" charset="0"/>
              <a:buChar char="•"/>
            </a:pPr>
            <a:r>
              <a:rPr lang="en-GB" dirty="0"/>
              <a:t>This schedule is only a suggestion</a:t>
            </a:r>
          </a:p>
          <a:p>
            <a:pPr marL="171450" indent="-171450">
              <a:buFont typeface="Arial" panose="020B0604020202020204" pitchFamily="34" charset="0"/>
              <a:buChar char="•"/>
            </a:pPr>
            <a:r>
              <a:rPr lang="en-GB" dirty="0"/>
              <a:t>Please enter the times in the Time column and reschedule the breaks as needed.</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Аспекти на природата</a:t>
            </a:r>
            <a:r>
              <a:rPr lang="bg-BG" b="1" baseline="0" dirty="0" smtClean="0"/>
              <a:t> на Науката</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Аристотел никога не е тествал теориите си експериментално</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Аристотел представя натурфилософски идеи с цел създаване на холистично описание на света. Тук можете да дадете допълнителен пример, че той комбинира концепцията си за четирите елемента с концепцията за гравитацията: Според него обект, който има голяма маса, трябва да се състои от голяма част от Земята.</a:t>
            </a:r>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Аспекти</a:t>
            </a:r>
            <a:r>
              <a:rPr lang="bg-BG" b="1" baseline="0" dirty="0" smtClean="0"/>
              <a:t> на природата на науката</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Този цитат на Парацелз е чудесен пример за ненаучен подход. Той напълно противоречи на съвременните принципи на научното развитие (напр. принципа на фалшификацията на Карл Попър)</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bg-BG" b="1" dirty="0" smtClean="0"/>
              <a:t>Бележки за помощниците</a:t>
            </a:r>
            <a:r>
              <a:rPr lang="en-GB" b="1" dirty="0" smtClean="0"/>
              <a:t>:</a:t>
            </a:r>
            <a:endParaRPr lang="en-GB" b="1" dirty="0"/>
          </a:p>
          <a:p>
            <a:pPr marL="171450" indent="-171450">
              <a:buFont typeface="Arial" panose="020B0604020202020204" pitchFamily="34" charset="0"/>
              <a:buChar char="•"/>
            </a:pPr>
            <a:r>
              <a:rPr lang="bg-BG" dirty="0" smtClean="0"/>
              <a:t>Обяснете логаритмичната скала</a:t>
            </a:r>
            <a:r>
              <a:rPr lang="en-GB" dirty="0" smtClean="0"/>
              <a:t>!</a:t>
            </a:r>
            <a:endParaRPr lang="en-GB" dirty="0"/>
          </a:p>
          <a:p>
            <a:pPr marL="171450" indent="-171450">
              <a:buFont typeface="Arial" panose="020B0604020202020204" pitchFamily="34" charset="0"/>
              <a:buChar char="•"/>
            </a:pPr>
            <a:r>
              <a:rPr lang="bg-BG" dirty="0" smtClean="0"/>
              <a:t>Химическите обилия са едни от най-важните наблюдаеми величини в ядрената астрофизика</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За тази задача идете на предишния слайд,</a:t>
            </a:r>
            <a:r>
              <a:rPr lang="bg-BG" baseline="0" dirty="0" smtClean="0"/>
              <a:t> за да видите по-голямата картина</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Какво трябва да отбележат учениците</a:t>
            </a:r>
            <a:r>
              <a:rPr lang="en-GB" dirty="0" smtClean="0"/>
              <a:t>:</a:t>
            </a: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Като цяло, обилията стават по-малки с</a:t>
            </a:r>
            <a:r>
              <a:rPr lang="bg-BG" baseline="0" dirty="0" smtClean="0"/>
              <a:t> увеличаване на атомния номер</a:t>
            </a: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Има пик при желязото, маркиран със</a:t>
            </a:r>
            <a:r>
              <a:rPr lang="bg-BG" baseline="0" dirty="0" smtClean="0"/>
              <a:t> сива линия </a:t>
            </a: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Има дупка при</a:t>
            </a:r>
            <a:r>
              <a:rPr lang="bg-BG" baseline="0" dirty="0" smtClean="0"/>
              <a:t> лития и берилия</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baseline="0" dirty="0" smtClean="0"/>
              <a:t>За някои елементи обилието е нула (Може да подхвърлите въпроса към аудиторията „Как знаем, че тези елементи наистина съществуват</a:t>
            </a:r>
            <a:r>
              <a:rPr lang="en-GB" dirty="0" smtClean="0"/>
              <a:t>?”)</a:t>
            </a: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Обилията</a:t>
            </a:r>
            <a:r>
              <a:rPr lang="bg-BG" baseline="0" dirty="0" smtClean="0"/>
              <a:t> са по-големи за елементи с четен атомен номер</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Не</a:t>
            </a:r>
            <a:r>
              <a:rPr lang="bg-BG" baseline="0" dirty="0" smtClean="0"/>
              <a:t> трябва да обяснявате наблюденията</a:t>
            </a:r>
            <a:r>
              <a:rPr lang="en-GB" dirty="0" smtClean="0"/>
              <a:t>. </a:t>
            </a:r>
            <a:r>
              <a:rPr lang="bg-BG" dirty="0" smtClean="0"/>
              <a:t>Но трябва да можете да кажете, че ние ще открием</a:t>
            </a:r>
            <a:r>
              <a:rPr lang="bg-BG" baseline="0" dirty="0" smtClean="0"/>
              <a:t> причините за тези химически обилия по време на Майсторския клас</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Препоръчваме</a:t>
            </a:r>
            <a:r>
              <a:rPr lang="bg-BG" baseline="0" dirty="0" smtClean="0"/>
              <a:t> да се изтегли </a:t>
            </a:r>
            <a:r>
              <a:rPr lang="bg-BG" dirty="0" smtClean="0"/>
              <a:t>предварително видеото</a:t>
            </a:r>
            <a:r>
              <a:rPr lang="en-GB" dirty="0" smtClean="0"/>
              <a:t>. </a:t>
            </a:r>
            <a:r>
              <a:rPr lang="bg-BG" dirty="0" smtClean="0"/>
              <a:t>Винаги трябва да сме готови</a:t>
            </a:r>
            <a:r>
              <a:rPr lang="bg-BG" baseline="0" dirty="0" smtClean="0"/>
              <a:t> за лоша интернет връзка!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baseline="0" dirty="0" smtClean="0"/>
              <a:t>Това видео е просто кратка обиколка с камера, без коментар, през подземната лаборатория на йонния ускорител. Ако искате вие вече можете да обясните част от оборудването тук, но това ще стане по-ясно по-нататък в Майсторския клас. Основната цел на видеото е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baseline="0" dirty="0" smtClean="0"/>
              <a:t>да даде на учениците поглед отвътре на такава лаборатория (без задължително да се обяснява нещо</a:t>
            </a:r>
            <a:r>
              <a:rPr lang="en-GB" dirty="0" smtClean="0"/>
              <a:t>)</a:t>
            </a: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да предизвика</a:t>
            </a:r>
            <a:r>
              <a:rPr lang="bg-BG" baseline="0" dirty="0" smtClean="0"/>
              <a:t> въпроси по-късно</a:t>
            </a:r>
            <a:endParaRPr lang="en-GB"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Защо лабораторията е под</a:t>
            </a:r>
            <a:r>
              <a:rPr lang="bg-BG" baseline="0" dirty="0" smtClean="0"/>
              <a:t> земята</a:t>
            </a:r>
            <a:r>
              <a:rPr lang="en-GB" dirty="0" smtClean="0"/>
              <a:t>?</a:t>
            </a:r>
            <a:endParaRPr lang="en-GB"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За какво е оборудването</a:t>
            </a:r>
            <a:r>
              <a:rPr lang="en-GB" dirty="0" smtClean="0"/>
              <a:t>?</a:t>
            </a:r>
            <a:endParaRPr lang="en-GB"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Какво общо има с наблюдението на процесите в звездите</a:t>
            </a:r>
            <a:r>
              <a:rPr lang="en-GB" dirty="0" smtClean="0"/>
              <a: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a:t>
            </a:r>
            <a:r>
              <a:rPr lang="bg-BG" b="1" baseline="0" dirty="0" smtClean="0"/>
              <a:t>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За напредналите ученици</a:t>
            </a:r>
            <a:r>
              <a:rPr lang="en-GB" dirty="0" smtClean="0"/>
              <a:t>: </a:t>
            </a:r>
            <a:r>
              <a:rPr lang="bg-BG" dirty="0" smtClean="0"/>
              <a:t>Критична дискусия за атомния модел на Бор и кратък поглед върху</a:t>
            </a:r>
            <a:r>
              <a:rPr lang="bg-BG" baseline="0" dirty="0" smtClean="0"/>
              <a:t> квантово-механичните свойства</a:t>
            </a:r>
            <a:r>
              <a:rPr lang="en-GB" dirty="0" smtClean="0"/>
              <a:t>.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(Остарялото)</a:t>
            </a:r>
            <a:r>
              <a:rPr lang="bg-BG" baseline="0" dirty="0" smtClean="0"/>
              <a:t> представяне с електронни орбити се използва тук само заради представата на учениците, която имат от часовете по химия за изобразяването на атомите. Свободни сте да го изтриете. </a:t>
            </a:r>
            <a:endParaRPr lang="en-GB" dirty="0"/>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1777533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b="1" dirty="0" smtClean="0"/>
              <a:t>Много важно </a:t>
            </a:r>
            <a:r>
              <a:rPr lang="bg-BG" dirty="0" smtClean="0"/>
              <a:t>е учениците да са разбрали и могат да използват</a:t>
            </a:r>
            <a:r>
              <a:rPr lang="bg-BG" baseline="0" dirty="0" smtClean="0"/>
              <a:t> правилно означенията</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Дайте им няколко минути да изследват интерактивната таблица</a:t>
            </a:r>
            <a:r>
              <a:rPr lang="bg-BG" baseline="0" dirty="0" smtClean="0"/>
              <a:t> на нуклидите. Използвайте я като преход към следващата задача с ядрените реакции</a:t>
            </a:r>
            <a:r>
              <a:rPr lang="de-DE" dirty="0" smtClean="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Докато учениците работят по експертните задачи проверете дали те имат всичко коректно преди да споделят резултатите си с домашните групи</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a:t>
            </a:r>
            <a:r>
              <a:rPr lang="bg-BG" b="1" baseline="0" dirty="0" smtClean="0"/>
              <a:t>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Тук се опитваме да разрушим всички ядрени процеси, за да ги обясним с</a:t>
            </a:r>
            <a:r>
              <a:rPr lang="bg-BG" baseline="0" dirty="0" smtClean="0"/>
              <a:t> концепцията за</a:t>
            </a:r>
            <a:r>
              <a:rPr lang="bg-BG" dirty="0" smtClean="0"/>
              <a:t> свързващата енергия.</a:t>
            </a:r>
            <a:r>
              <a:rPr lang="bg-BG" baseline="0" dirty="0" smtClean="0"/>
              <a:t> Дори и това да е голямо опростяване то помага да се фокусираме върху съдържането</a:t>
            </a:r>
            <a:r>
              <a:rPr lang="en-GB" dirty="0" smtClean="0"/>
              <a:t>.</a:t>
            </a:r>
            <a:r>
              <a:rPr lang="en-GB" dirty="0"/>
              <a:t/>
            </a:r>
            <a:br>
              <a:rPr lang="en-GB" dirty="0"/>
            </a:br>
            <a:r>
              <a:rPr lang="bg-BG" dirty="0" smtClean="0"/>
              <a:t>Обяснете им, че атомното ядро „иска“ да отиде към по-стабилно състояние и ядрените</a:t>
            </a:r>
            <a:r>
              <a:rPr lang="bg-BG" baseline="0" dirty="0" smtClean="0"/>
              <a:t> процеси се използват за достигане на това състояние. </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След частта за</a:t>
            </a:r>
            <a:r>
              <a:rPr lang="bg-BG" baseline="0" dirty="0" smtClean="0"/>
              <a:t> Звездната еволюция концепцията за свързващата енергия ще бъде използвана за обяснение на химическите обилия. Но на този етап може вече да им обясните железния пик и литиевата дупка</a:t>
            </a:r>
            <a:r>
              <a:rPr lang="de-DE" dirty="0" smtClean="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a:t>
            </a:r>
            <a:r>
              <a:rPr lang="bg-BG" b="1" baseline="0" dirty="0" smtClean="0"/>
              <a:t>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Може да получите достъп</a:t>
            </a:r>
            <a:r>
              <a:rPr lang="bg-BG" baseline="0" dirty="0" smtClean="0"/>
              <a:t> до </a:t>
            </a:r>
            <a:r>
              <a:rPr lang="en-GB" dirty="0" smtClean="0"/>
              <a:t>3D </a:t>
            </a:r>
            <a:r>
              <a:rPr lang="bg-BG" dirty="0" smtClean="0"/>
              <a:t>представянето с иконката </a:t>
            </a:r>
            <a:r>
              <a:rPr lang="en-GB" dirty="0" smtClean="0"/>
              <a:t> </a:t>
            </a:r>
            <a:r>
              <a:rPr lang="bg-BG" dirty="0" smtClean="0"/>
              <a:t>горе вдясно с четирите ленти</a:t>
            </a:r>
            <a:r>
              <a:rPr lang="en-GB" dirty="0" smtClean="0"/>
              <a:t>. </a:t>
            </a:r>
            <a:r>
              <a:rPr lang="bg-BG" dirty="0" smtClean="0"/>
              <a:t>Можете да увеличите и обръщате изгледа, за да погледнете долината на стабилността.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Ако искате да го опростите, използвайте аналогията „Скейтборд в халфпайп“. Скейтбордът иска да отиде в „най-ниското състояние“ в средата на тръбата и не се качва нагоре, освен когато е възбуден. Като цяло, колкото по-далеч от долината е нуклидът, толкова по-нестабилен е той. Същото важи и за скейтборда, който е по-бърз, ако започне от върха на халфпайпа.</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a:t>
            </a:r>
            <a:r>
              <a:rPr lang="bg-BG" b="1" baseline="0" dirty="0" smtClean="0"/>
              <a:t>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Използвайте тази илюстрация на диаграмата на Херцшпрунг-Ръсел за мотивация за следващата лекция. Откъде идва тази структура? Защо звездите не са разпределени равномерно?</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you work in the scientific field: Use the introduction round to give the participants an insight into your work and everyday life as a scientist.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b="1" dirty="0" smtClean="0"/>
              <a:t>Бележки за помощниците</a:t>
            </a:r>
            <a:r>
              <a:rPr lang="en-GB" sz="1200" b="1" dirty="0" smtClean="0"/>
              <a:t>:</a:t>
            </a:r>
            <a:endParaRPr lang="en-GB" sz="1200" b="1" dirty="0"/>
          </a:p>
          <a:p>
            <a:r>
              <a:rPr lang="bg-BG" dirty="0" smtClean="0"/>
              <a:t>На следващите слайдове се използват множество изображения за показване на различни астрономически обекти. Можете да разгледате източниците към тях и да добавите допълнителна информация, ако желаете.</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400" b="1" dirty="0" smtClean="0"/>
              <a:t>Бележки за помощниците</a:t>
            </a:r>
            <a:r>
              <a:rPr lang="en-GB" sz="1400" b="1" dirty="0" smtClean="0"/>
              <a:t>:</a:t>
            </a:r>
            <a:endParaRPr lang="en-GB" sz="1400" b="1" dirty="0"/>
          </a:p>
          <a:p>
            <a:pPr marL="171450" indent="-171450">
              <a:buFont typeface="Arial" panose="020B0604020202020204" pitchFamily="34" charset="0"/>
              <a:buChar char="•"/>
            </a:pPr>
            <a:r>
              <a:rPr lang="bg-BG" sz="1400" dirty="0" smtClean="0">
                <a:latin typeface="Open Sans" panose="020B0606030504020204" pitchFamily="34" charset="0"/>
                <a:ea typeface="Open Sans" panose="020B0606030504020204" pitchFamily="34" charset="0"/>
                <a:cs typeface="Open Sans" panose="020B0606030504020204" pitchFamily="34" charset="0"/>
              </a:rPr>
              <a:t>Редуцирайте обяснението на термодинамичните процеси до взаимодействието на основните известни физични величини (маса, плътност, температура).</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b="1" dirty="0" smtClean="0"/>
              <a:t>Бележки за помощниците</a:t>
            </a:r>
            <a:r>
              <a:rPr lang="en-GB" sz="1200" b="1" dirty="0" smtClean="0"/>
              <a:t>:</a:t>
            </a:r>
            <a:endParaRPr lang="bg-BG" sz="1200" b="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sz="1200" b="0" dirty="0" smtClean="0"/>
              <a:t>Третирайте посочената верига на реакциите само в общи линии. Не е необходимо учениците </a:t>
            </a:r>
            <a:r>
              <a:rPr lang="bg-BG" sz="1200" b="0" smtClean="0"/>
              <a:t>да я </a:t>
            </a:r>
            <a:r>
              <a:rPr lang="bg-BG" sz="1200" b="0" dirty="0" smtClean="0"/>
              <a:t>запомнят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sz="1200" b="0" dirty="0" smtClean="0"/>
              <a:t>Обяснете стабилното състояние на звезда: Гравитационна сила = Радиационно налягане</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sz="1200" b="0" dirty="0" smtClean="0"/>
              <a:t>=&gt; Звездата се нуждае от процеси на синтез за стабилно състояние!</a:t>
            </a:r>
            <a:endParaRPr lang="en-GB" sz="1200" b="0"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b="1" dirty="0" smtClean="0"/>
              <a:t>Бележки за помощниците</a:t>
            </a:r>
            <a:r>
              <a:rPr lang="en-GB" sz="1200" b="1" dirty="0" smtClean="0"/>
              <a:t>:</a:t>
            </a:r>
            <a:endParaRPr lang="en-GB" sz="1200" b="1" dirty="0"/>
          </a:p>
          <a:p>
            <a:pPr marL="171450" indent="-171450">
              <a:buFont typeface="Arial" panose="020B0604020202020204" pitchFamily="34" charset="0"/>
              <a:buChar char="•"/>
            </a:pPr>
            <a:r>
              <a:rPr lang="bg-BG" dirty="0" smtClean="0"/>
              <a:t>Тези обекти се дават като примери за поглед върху различните явления от звездната еволюция</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b="1" dirty="0" smtClean="0"/>
              <a:t>Бележки за помощниците</a:t>
            </a:r>
            <a:r>
              <a:rPr lang="en-GB" sz="1200" b="1" dirty="0" smtClean="0"/>
              <a:t>:</a:t>
            </a:r>
            <a:endParaRPr lang="en-GB" sz="1200" b="1" dirty="0"/>
          </a:p>
          <a:p>
            <a:pPr marL="171450" indent="-171450">
              <a:buFont typeface="Arial" panose="020B0604020202020204" pitchFamily="34" charset="0"/>
              <a:buChar char="•"/>
            </a:pPr>
            <a:r>
              <a:rPr lang="bg-BG" dirty="0" smtClean="0"/>
              <a:t>Принципът</a:t>
            </a:r>
            <a:r>
              <a:rPr lang="bg-BG" baseline="0" dirty="0" smtClean="0"/>
              <a:t> на стабилност може да бъде използван, за да бъде обяснено защо само определениобласти от </a:t>
            </a:r>
            <a:r>
              <a:rPr lang="en-GB" dirty="0" smtClean="0"/>
              <a:t>HRD </a:t>
            </a:r>
            <a:r>
              <a:rPr lang="bg-BG" smtClean="0"/>
              <a:t>са ‚окупирани‘ от звезди</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b="1" dirty="0" smtClean="0"/>
              <a:t>Бележки</a:t>
            </a:r>
            <a:r>
              <a:rPr lang="bg-BG" sz="1200" b="1" baseline="0" dirty="0" smtClean="0"/>
              <a:t> за помощниците</a:t>
            </a:r>
            <a:r>
              <a:rPr lang="en-GB" sz="1200" b="1" dirty="0" smtClean="0"/>
              <a:t>:</a:t>
            </a:r>
            <a:endParaRPr lang="en-GB" sz="1200" b="1" dirty="0"/>
          </a:p>
          <a:p>
            <a:pPr marL="171450" indent="-171450">
              <a:buFont typeface="Arial" panose="020B0604020202020204" pitchFamily="34" charset="0"/>
              <a:buChar char="•"/>
            </a:pPr>
            <a:r>
              <a:rPr lang="bg-BG" dirty="0" smtClean="0"/>
              <a:t>Сега можем</a:t>
            </a:r>
            <a:r>
              <a:rPr lang="bg-BG" baseline="0" dirty="0" smtClean="0"/>
              <a:t> да използваме нашето разбиране за процесите в звездите, за да обясним обилията на елементите. Литиевата дупка може да бъде обяснено с 3</a:t>
            </a:r>
            <a:r>
              <a:rPr lang="el-GR" baseline="30000" dirty="0" smtClean="0"/>
              <a:t>α</a:t>
            </a:r>
            <a:r>
              <a:rPr lang="bg-BG" baseline="0" dirty="0" smtClean="0"/>
              <a:t>-процеса, който пропуска </a:t>
            </a:r>
            <a:r>
              <a:rPr lang="de-DE" dirty="0" smtClean="0"/>
              <a:t>Li </a:t>
            </a:r>
            <a:r>
              <a:rPr lang="de-DE" dirty="0"/>
              <a:t>&amp; Be. Be</a:t>
            </a:r>
            <a:r>
              <a:rPr lang="de-DE" baseline="30000" dirty="0"/>
              <a:t>8</a:t>
            </a:r>
            <a:r>
              <a:rPr lang="de-DE" dirty="0"/>
              <a:t> </a:t>
            </a:r>
            <a:r>
              <a:rPr lang="bg-BG" smtClean="0"/>
              <a:t> е  нестабилно междинно състояние (дължащо</a:t>
            </a:r>
            <a:r>
              <a:rPr lang="bg-BG" baseline="0" smtClean="0"/>
              <a:t> се на по-високата свързваща енергия на хелия</a:t>
            </a:r>
            <a:r>
              <a:rPr lang="de-DE" smtClean="0"/>
              <a:t>)</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742950" lvl="1" indent="-285750">
              <a:buFont typeface="Arial" panose="020B0604020202020204" pitchFamily="34" charset="0"/>
              <a:buChar char="•"/>
            </a:pPr>
            <a:r>
              <a:rPr lang="bg-BG" dirty="0" smtClean="0"/>
              <a:t>Терминът „звездни процеси“ е много общ тук</a:t>
            </a:r>
            <a:endParaRPr lang="en-GB" dirty="0"/>
          </a:p>
          <a:p>
            <a:pPr marL="1200150" lvl="2" indent="-285750">
              <a:buFont typeface="Arial" panose="020B0604020202020204" pitchFamily="34" charset="0"/>
              <a:buChar char="•"/>
            </a:pPr>
            <a:r>
              <a:rPr lang="bg-BG" dirty="0" smtClean="0"/>
              <a:t>Разбира се, повечето от химическите елементи тук не се образуват при прост синтез в стабилни звезди, както е показано досега, а при експлодиращи масивни звезди, експлодиращи бели джуджета и т.н.</a:t>
            </a:r>
          </a:p>
          <a:p>
            <a:pPr marL="1200150" lvl="2" indent="-285750">
              <a:buFont typeface="Arial" panose="020B0604020202020204" pitchFamily="34" charset="0"/>
              <a:buChar char="•"/>
            </a:pPr>
            <a:r>
              <a:rPr lang="bg-BG" dirty="0" smtClean="0"/>
              <a:t>Решете колко навътре искате да навлезете тук базирано на нивото на учениците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285750" indent="-285750">
              <a:buFont typeface="Arial" panose="020B0604020202020204" pitchFamily="34" charset="0"/>
              <a:buChar char="•"/>
            </a:pPr>
            <a:r>
              <a:rPr lang="bg-BG" dirty="0" smtClean="0"/>
              <a:t>Подчертайте връзката</a:t>
            </a:r>
            <a:r>
              <a:rPr lang="bg-BG" baseline="0" dirty="0" smtClean="0"/>
              <a:t> между свързващата енергия и обилията на елементите</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285750" indent="-285750">
              <a:buFont typeface="Arial" panose="020B0604020202020204" pitchFamily="34" charset="0"/>
              <a:buChar char="•"/>
            </a:pPr>
            <a:r>
              <a:rPr lang="bg-BG" dirty="0" smtClean="0"/>
              <a:t>Използвайте това като въведение към следващата глава</a:t>
            </a:r>
            <a:endParaRPr lang="en-GB"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gear head icon indicates that the students have a task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brainstorming board is used to collect students’ (mis-)conceptions of Nuclear Astrophysics before the input begins. At the end of the masterclass, these ideas are revisited and reviewed to see what has changed.</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64</a:t>
            </a:fld>
            <a:endParaRPr lang="de-DE"/>
          </a:p>
        </p:txBody>
      </p:sp>
    </p:spTree>
    <p:extLst>
      <p:ext uri="{BB962C8B-B14F-4D97-AF65-F5344CB8AC3E}">
        <p14:creationId xmlns:p14="http://schemas.microsoft.com/office/powerpoint/2010/main" val="1332315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bg-BG" sz="1200" b="1"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Дайте време на учениците да помислят върху този въпрос.</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Ако могат да си спомнят Кулоновата бариера и различните ядрени реакции от груповия пъзел, трябва да им хрумне, че улавянето на неутрони може да е важен процес за това.</a:t>
            </a:r>
            <a:endParaRPr lang="en-GB" dirty="0"/>
          </a:p>
        </p:txBody>
      </p:sp>
      <p:sp>
        <p:nvSpPr>
          <p:cNvPr id="4" name="Foliennummernplatzhalter 3"/>
          <p:cNvSpPr>
            <a:spLocks noGrp="1"/>
          </p:cNvSpPr>
          <p:nvPr>
            <p:ph type="sldNum" sz="quarter" idx="5"/>
          </p:nvPr>
        </p:nvSpPr>
        <p:spPr/>
        <p:txBody>
          <a:bodyPr/>
          <a:lstStyle/>
          <a:p>
            <a:fld id="{2969AC09-DF60-43F4-96BF-67D4D9A74094}" type="slidenum">
              <a:rPr lang="de-DE" smtClean="0"/>
              <a:t>65</a:t>
            </a:fld>
            <a:endParaRPr lang="de-DE"/>
          </a:p>
        </p:txBody>
      </p:sp>
    </p:spTree>
    <p:extLst>
      <p:ext uri="{BB962C8B-B14F-4D97-AF65-F5344CB8AC3E}">
        <p14:creationId xmlns:p14="http://schemas.microsoft.com/office/powerpoint/2010/main" val="542682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285750" indent="-285750">
              <a:buFont typeface="Arial" panose="020B0604020202020204" pitchFamily="34" charset="0"/>
              <a:buChar char="•"/>
            </a:pPr>
            <a:r>
              <a:rPr lang="bg-BG" dirty="0" smtClean="0"/>
              <a:t>Отнасяйте се към улавянето на неутрони като към специален вид ядрен синтез. По принцип това е ядрен синтез, който не трябва да се справя с Кулоновата бариера.</a:t>
            </a:r>
          </a:p>
          <a:p>
            <a:pPr marL="285750" indent="-285750">
              <a:buFont typeface="Arial" panose="020B0604020202020204" pitchFamily="34" charset="0"/>
              <a:buChar char="•"/>
            </a:pPr>
            <a:r>
              <a:rPr lang="bg-BG" dirty="0" smtClean="0"/>
              <a:t>Като се има предвид това, което студентите знаят досега, може да възникне въпросът: </a:t>
            </a:r>
          </a:p>
          <a:p>
            <a:pPr marL="0" indent="0">
              <a:buFont typeface="Arial" panose="020B0604020202020204" pitchFamily="34" charset="0"/>
              <a:buNone/>
            </a:pPr>
            <a:r>
              <a:rPr lang="bg-BG" dirty="0" smtClean="0"/>
              <a:t>	"Защо би възникнал такъв процес, ако </a:t>
            </a:r>
            <a:r>
              <a:rPr lang="en-GB" dirty="0" smtClean="0"/>
              <a:t>Fe-58 </a:t>
            </a:r>
            <a:r>
              <a:rPr lang="bg-BG" dirty="0" smtClean="0"/>
              <a:t>вече е стабилен?"</a:t>
            </a:r>
          </a:p>
          <a:p>
            <a:pPr marL="285750" indent="-285750">
              <a:buFont typeface="Arial" panose="020B0604020202020204" pitchFamily="34" charset="0"/>
              <a:buChar char="•"/>
            </a:pPr>
            <a:r>
              <a:rPr lang="bg-BG" dirty="0" smtClean="0"/>
              <a:t>Най-простият отговор, базиран само на обсъжданите досега концепции (дори и да не е най-точният), би бил: </a:t>
            </a:r>
          </a:p>
          <a:p>
            <a:pPr marL="0" indent="0">
              <a:buFont typeface="Arial" panose="020B0604020202020204" pitchFamily="34" charset="0"/>
              <a:buNone/>
            </a:pPr>
            <a:r>
              <a:rPr lang="bg-BG" dirty="0" smtClean="0"/>
              <a:t>	„Самият свободен неутрон е нестабилен и синтезът с </a:t>
            </a:r>
            <a:r>
              <a:rPr lang="en-GB" dirty="0" smtClean="0"/>
              <a:t>Fe-58 </a:t>
            </a:r>
            <a:r>
              <a:rPr lang="bg-BG" dirty="0" smtClean="0"/>
              <a:t>осигурява като цяло по-стабилна физическа система“</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66</a:t>
            </a:fld>
            <a:endParaRPr lang="de-DE"/>
          </a:p>
        </p:txBody>
      </p:sp>
    </p:spTree>
    <p:extLst>
      <p:ext uri="{BB962C8B-B14F-4D97-AF65-F5344CB8AC3E}">
        <p14:creationId xmlns:p14="http://schemas.microsoft.com/office/powerpoint/2010/main" val="3722968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67</a:t>
            </a:fld>
            <a:endParaRPr lang="de-DE"/>
          </a:p>
        </p:txBody>
      </p:sp>
    </p:spTree>
    <p:extLst>
      <p:ext uri="{BB962C8B-B14F-4D97-AF65-F5344CB8AC3E}">
        <p14:creationId xmlns:p14="http://schemas.microsoft.com/office/powerpoint/2010/main" val="1069024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Разбира се, крайно опростено е да се приеме, че скоростта на улавяне на неутрони е една и съща за всеки нуклид (тя дори варира изключително много).</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По желание можете да покажете снимката на слайд 72 след настолната игра и да обясните приближението.</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Отново решете колко подробно искате да разгледате нещата</a:t>
            </a:r>
            <a:r>
              <a:rPr lang="bg-BG" baseline="0" dirty="0" smtClean="0"/>
              <a:t> тук</a:t>
            </a:r>
            <a:r>
              <a:rPr lang="bg-BG" dirty="0" smtClean="0"/>
              <a:t> въз основа на нивото на учениците</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69</a:t>
            </a:fld>
            <a:endParaRPr lang="de-DE"/>
          </a:p>
        </p:txBody>
      </p:sp>
    </p:spTree>
    <p:extLst>
      <p:ext uri="{BB962C8B-B14F-4D97-AF65-F5344CB8AC3E}">
        <p14:creationId xmlns:p14="http://schemas.microsoft.com/office/powerpoint/2010/main" val="433852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Правилата на играта може да са малко по-трудни за разбиране от учениците, отколкото може да се предположи.</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За начало е добре първите стъпки да се направят заедно с учениците, за да разберат всички принципа.</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6120624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Разбира се, крайно опростено е да се приеме, че скоростта на улавяне на неутрони е една и съща за всеки нуклид (тя дори варира изключително много).</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По желание можете да покажете снимката на слайд 72 след настолната игра и да обясните приближението.</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Отново решете колко подробности искате да разгледате тук въз основа на нивото на учениците</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1542923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Тази страница не е задължителна и може да бъде изтрита, ако желаете. Използва се за обяснение на приближението на играта. Той всъщност показва </a:t>
            </a:r>
            <a:r>
              <a:rPr lang="bg-BG" b="1" dirty="0" smtClean="0"/>
              <a:t>напречното сечение за улавяне на топлинни неутрони</a:t>
            </a:r>
            <a:r>
              <a:rPr lang="bg-BG" dirty="0" smtClean="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Тук не е задължително да се обяснява единицата </a:t>
            </a:r>
            <a:r>
              <a:rPr lang="en-GB" dirty="0" smtClean="0"/>
              <a:t>Barn. </a:t>
            </a:r>
            <a:r>
              <a:rPr lang="bg-BG" dirty="0" smtClean="0"/>
              <a:t>По-важно е учениците да разберат, че вероятността за реакция, респ. скоростта не е еднаква за всички нуклиди и варира много силно (обърнете внимание на показателите от -5 до +7).</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73</a:t>
            </a:fld>
            <a:endParaRPr lang="de-DE"/>
          </a:p>
        </p:txBody>
      </p:sp>
    </p:spTree>
    <p:extLst>
      <p:ext uri="{BB962C8B-B14F-4D97-AF65-F5344CB8AC3E}">
        <p14:creationId xmlns:p14="http://schemas.microsoft.com/office/powerpoint/2010/main" val="19356102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Подчертайте разликата между тези два процеса, позовавайке</a:t>
            </a:r>
            <a:r>
              <a:rPr lang="bg-BG" baseline="0" dirty="0" smtClean="0"/>
              <a:t> се</a:t>
            </a:r>
            <a:r>
              <a:rPr lang="bg-BG" dirty="0" smtClean="0"/>
              <a:t> на сценариите на играта (Сценарий 1 -&gt; </a:t>
            </a:r>
            <a:r>
              <a:rPr lang="en-GB" dirty="0" smtClean="0"/>
              <a:t>s-</a:t>
            </a:r>
            <a:r>
              <a:rPr lang="bg-BG" dirty="0" smtClean="0"/>
              <a:t>процес, Сценарий 2 -&gt; </a:t>
            </a:r>
            <a:r>
              <a:rPr lang="en-GB" dirty="0" smtClean="0"/>
              <a:t>r-</a:t>
            </a:r>
            <a:r>
              <a:rPr lang="bg-BG" dirty="0" smtClean="0"/>
              <a:t>процес)</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За да бъдем точни, сценарий 2 е по-скоро междинен процес - истинските </a:t>
            </a:r>
            <a:r>
              <a:rPr lang="en-GB" dirty="0" smtClean="0"/>
              <a:t>r-</a:t>
            </a:r>
            <a:r>
              <a:rPr lang="bg-BG" dirty="0" smtClean="0"/>
              <a:t>процеси биха били много скучни в играта ;) - но принципът все пак става ясен</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3609248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bg-BG" sz="1200" b="1" dirty="0" smtClean="0"/>
              <a:t>Бележки за помощниците</a:t>
            </a:r>
            <a:r>
              <a:rPr lang="en-GB" sz="1200" b="1" dirty="0" smtClean="0"/>
              <a:t>:</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Използвайте тази анимация, за да повторите </a:t>
            </a:r>
            <a:r>
              <a:rPr lang="en-GB" dirty="0" smtClean="0"/>
              <a:t>r-</a:t>
            </a:r>
            <a:r>
              <a:rPr lang="bg-BG" dirty="0" smtClean="0"/>
              <a:t>процеса и да подчертаете сложното разклонение на веригата на реакциите</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Повторете анимацията, ако е необходимо</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В тази анимация има много информация. Накарайте учениците да се съсредоточат върху важните</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Нуклидната диаграма с изобилие на елементи като цветен код.</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Часът, показан под диаграмата</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Температурната крива (червена крива горе вляво)</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Над нуклидната диаграма можете да видите приетите първоначални стойности – температурата е важна тук, така че учениците да получат впечатление за скалата</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Grab the students' answers to this question on the Brainstorming Board here and discuss them before giving the definition.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Question-Slides are used repeatedly to structure the Masterclass and give it a common thread. They aim to motivate and introduce the following Content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77</a:t>
            </a:fld>
            <a:endParaRPr lang="de-DE"/>
          </a:p>
        </p:txBody>
      </p:sp>
    </p:spTree>
    <p:extLst>
      <p:ext uri="{BB962C8B-B14F-4D97-AF65-F5344CB8AC3E}">
        <p14:creationId xmlns:p14="http://schemas.microsoft.com/office/powerpoint/2010/main" val="4118688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3036150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Препоръчваме да изтеглите видеоклипа предварително. Винаги бъдете подготвени за лоша интернет връзка!</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79</a:t>
            </a:fld>
            <a:endParaRPr lang="de-DE"/>
          </a:p>
        </p:txBody>
      </p:sp>
    </p:spTree>
    <p:extLst>
      <p:ext uri="{BB962C8B-B14F-4D97-AF65-F5344CB8AC3E}">
        <p14:creationId xmlns:p14="http://schemas.microsoft.com/office/powerpoint/2010/main" val="1804432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На този и следващия слайд можете да повторите част от съдържанието на видеото.</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Решете колко технически подробности искате да разгледате тук въз основа на нивото на учениците</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80</a:t>
            </a:fld>
            <a:endParaRPr lang="de-DE"/>
          </a:p>
        </p:txBody>
      </p:sp>
    </p:spTree>
    <p:extLst>
      <p:ext uri="{BB962C8B-B14F-4D97-AF65-F5344CB8AC3E}">
        <p14:creationId xmlns:p14="http://schemas.microsoft.com/office/powerpoint/2010/main" val="13656480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a:t>
            </a:r>
            <a:r>
              <a:rPr lang="bg-BG" b="1" baseline="0" dirty="0" smtClean="0"/>
              <a:t>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На този слайд можете да повторите част от съдържанието на видеото.</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Решете колко технически подробности искате да разгледате тук въз основа на нивото на учениците</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81</a:t>
            </a:fld>
            <a:endParaRPr lang="de-DE"/>
          </a:p>
        </p:txBody>
      </p:sp>
    </p:spTree>
    <p:extLst>
      <p:ext uri="{BB962C8B-B14F-4D97-AF65-F5344CB8AC3E}">
        <p14:creationId xmlns:p14="http://schemas.microsoft.com/office/powerpoint/2010/main" val="23645055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82</a:t>
            </a:fld>
            <a:endParaRPr lang="de-DE"/>
          </a:p>
        </p:txBody>
      </p:sp>
    </p:spTree>
    <p:extLst>
      <p:ext uri="{BB962C8B-B14F-4D97-AF65-F5344CB8AC3E}">
        <p14:creationId xmlns:p14="http://schemas.microsoft.com/office/powerpoint/2010/main" val="42428077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88</a:t>
            </a:fld>
            <a:endParaRPr lang="de-DE"/>
          </a:p>
        </p:txBody>
      </p:sp>
    </p:spTree>
    <p:extLst>
      <p:ext uri="{BB962C8B-B14F-4D97-AF65-F5344CB8AC3E}">
        <p14:creationId xmlns:p14="http://schemas.microsoft.com/office/powerpoint/2010/main" val="3572381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89</a:t>
            </a:fld>
            <a:endParaRPr lang="de-DE"/>
          </a:p>
        </p:txBody>
      </p:sp>
    </p:spTree>
    <p:extLst>
      <p:ext uri="{BB962C8B-B14F-4D97-AF65-F5344CB8AC3E}">
        <p14:creationId xmlns:p14="http://schemas.microsoft.com/office/powerpoint/2010/main" val="22379210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Формулата не се нуждае от обяснение. Тя служи само, за да покаже на учениците, че ядрената астрофизика също може да бъде много взискателна. Тя всъщност е скрита зад уеб-инструмента за анализ на данни, така че учениците не трябва да се занимават с него</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90</a:t>
            </a:fld>
            <a:endParaRPr lang="de-DE"/>
          </a:p>
        </p:txBody>
      </p:sp>
    </p:spTree>
    <p:extLst>
      <p:ext uri="{BB962C8B-B14F-4D97-AF65-F5344CB8AC3E}">
        <p14:creationId xmlns:p14="http://schemas.microsoft.com/office/powerpoint/2010/main" val="16180577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Тук е много важно да се отбележи, че са направени много силни опростявания и приближения в изчисленията и измерванията - не всички от тях са направени прозрачни за учениците.</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Основните точки, които трябва да бъдат обсъдени тук</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Влиянието на фона и приближението, което използвахме за изваждането му</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Много силна температурна зависимост, която кара дори малки отклонения да водят до големи разлики в резултатите.</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Фактът, че се опитваме да изследваме много единични фотонни събития и несигурност в самото възможно откриване (Вероятност за откриване на ключова дума)</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92</a:t>
            </a:fld>
            <a:endParaRPr lang="de-DE"/>
          </a:p>
        </p:txBody>
      </p:sp>
    </p:spTree>
    <p:extLst>
      <p:ext uri="{BB962C8B-B14F-4D97-AF65-F5344CB8AC3E}">
        <p14:creationId xmlns:p14="http://schemas.microsoft.com/office/powerpoint/2010/main" val="46556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definition is used here that serves as the common thread of the Masterclass.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desired, you can replace this definition with a more general &amp; scientifically accurate definition.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93</a:t>
            </a:fld>
            <a:endParaRPr lang="de-DE"/>
          </a:p>
        </p:txBody>
      </p:sp>
    </p:spTree>
    <p:extLst>
      <p:ext uri="{BB962C8B-B14F-4D97-AF65-F5344CB8AC3E}">
        <p14:creationId xmlns:p14="http://schemas.microsoft.com/office/powerpoint/2010/main" val="16136092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Студентите може да загубят представа защо всъщност е направен анализът на данните. Използвайте повторението, за да съберете всичко отново.</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94</a:t>
            </a:fld>
            <a:endParaRPr lang="de-DE"/>
          </a:p>
        </p:txBody>
      </p:sp>
    </p:spTree>
    <p:extLst>
      <p:ext uri="{BB962C8B-B14F-4D97-AF65-F5344CB8AC3E}">
        <p14:creationId xmlns:p14="http://schemas.microsoft.com/office/powerpoint/2010/main" val="1116331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95</a:t>
            </a:fld>
            <a:endParaRPr lang="de-DE"/>
          </a:p>
        </p:txBody>
      </p:sp>
    </p:spTree>
    <p:extLst>
      <p:ext uri="{BB962C8B-B14F-4D97-AF65-F5344CB8AC3E}">
        <p14:creationId xmlns:p14="http://schemas.microsoft.com/office/powerpoint/2010/main" val="8408143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b="1" dirty="0" smtClean="0"/>
              <a:t>Бележки за помощниците</a:t>
            </a:r>
            <a:r>
              <a:rPr lang="en-GB" b="1" dirty="0" smtClean="0"/>
              <a:t>:</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Внимавайте, има няколко анимации на този слайд</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Важно е да изясним на учениците, че сме посочили само един пръст в научната област на ядрената астрофизика.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dirty="0" smtClean="0"/>
              <a:t>Целта тук не е да се отговори на всеки въпрос, а по-скоро да се повдигнат допълнителни въпроси, за да се мотивира изучаването на темата дори след майсторския клас.</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97</a:t>
            </a:fld>
            <a:endParaRPr lang="de-DE"/>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following short lecture is used to discuss the evolution of the idea of chemical elements over the centuries and to derive the modern picture of a chemical element.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addition, you can use the metaphysical ideas to show what modern science is all about and discuss with the students why the approaches do not meet scientific quality criteria from today's point of view.</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Nuclear Astrophysics</a:t>
            </a:r>
            <a:r>
              <a:rPr lang="en-US" sz="900" noProof="0" dirty="0">
                <a:solidFill>
                  <a:schemeClr val="bg1"/>
                </a:solidFill>
                <a:latin typeface="+mj-lt"/>
              </a:rPr>
              <a:t/>
            </a:r>
            <a:br>
              <a:rPr lang="en-US" sz="900" noProof="0" dirty="0">
                <a:solidFill>
                  <a:schemeClr val="bg1"/>
                </a:solidFill>
                <a:latin typeface="+mj-lt"/>
              </a:rPr>
            </a:br>
            <a:r>
              <a:rPr lang="en-US" sz="900" noProof="0" dirty="0">
                <a:solidFill>
                  <a:schemeClr val="bg1"/>
                </a:solidFill>
                <a:latin typeface="+mj-lt"/>
              </a:rPr>
              <a:t>A Journey through the Elements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9 December 2022</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1.png"/><Relationship Id="rId4" Type="http://schemas.openxmlformats.org/officeDocument/2006/relationships/notesSlide" Target="../notesSlides/notesSlide5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80.png"/><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jpeg"/><Relationship Id="rId7"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bg-BG" sz="4400" b="1" cap="small" dirty="0" smtClean="0">
                <a:solidFill>
                  <a:schemeClr val="tx1"/>
                </a:solidFill>
                <a:latin typeface="+mj-lt"/>
              </a:rPr>
              <a:t>Ядрена астрофизика</a:t>
            </a:r>
          </a:p>
          <a:p>
            <a:pPr algn="ctr"/>
            <a:r>
              <a:rPr lang="bg-BG" sz="3200" cap="small" dirty="0" smtClean="0">
                <a:solidFill>
                  <a:schemeClr val="tx1"/>
                </a:solidFill>
                <a:latin typeface="+mj-lt"/>
              </a:rPr>
              <a:t>Пътешествие през елементите</a:t>
            </a:r>
            <a:r>
              <a:rPr lang="en-US" sz="2400" b="1" cap="small" dirty="0">
                <a:solidFill>
                  <a:schemeClr val="tx1"/>
                </a:solidFill>
                <a:latin typeface="+mj-lt"/>
              </a:rPr>
              <a:t/>
            </a:r>
            <a:br>
              <a:rPr lang="en-US" sz="2400" b="1" cap="small" dirty="0">
                <a:solidFill>
                  <a:schemeClr val="tx1"/>
                </a:solidFill>
                <a:latin typeface="+mj-lt"/>
              </a:rPr>
            </a:br>
            <a:r>
              <a:rPr lang="en-US" sz="2400" b="1" cap="small" dirty="0">
                <a:solidFill>
                  <a:schemeClr val="tx1"/>
                </a:solidFill>
                <a:latin typeface="+mj-lt"/>
              </a:rPr>
              <a:t/>
            </a:r>
            <a:br>
              <a:rPr lang="en-US" sz="2400" b="1" cap="small" dirty="0">
                <a:solidFill>
                  <a:schemeClr val="tx1"/>
                </a:solidFill>
                <a:latin typeface="+mj-lt"/>
              </a:rPr>
            </a:br>
            <a:r>
              <a:rPr lang="en-US" sz="2400" b="1" cap="small" dirty="0">
                <a:solidFill>
                  <a:schemeClr val="tx1"/>
                </a:solidFill>
                <a:latin typeface="+mj-lt"/>
              </a:rPr>
              <a:t/>
            </a: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bg-BG" sz="1100" b="0" i="1" u="none" strike="noStrike" kern="1200" cap="none" spc="0" normalizeH="0" baseline="0" noProof="0" dirty="0" smtClean="0">
                <a:ln>
                  <a:noFill/>
                </a:ln>
                <a:solidFill>
                  <a:srgbClr val="1B1F22"/>
                </a:solidFill>
                <a:effectLst/>
                <a:uLnTx/>
                <a:uFillTx/>
                <a:latin typeface="Open Sans"/>
                <a:ea typeface="+mn-ea"/>
                <a:cs typeface="+mn-cs"/>
              </a:rPr>
              <a:t>Този проект е финансиран от програмата</a:t>
            </a:r>
            <a:r>
              <a:rPr kumimoji="0" lang="bg-BG" sz="1100" b="0" i="1" u="none" strike="noStrike" kern="1200" cap="none" spc="0" normalizeH="0" noProof="0" dirty="0" smtClean="0">
                <a:ln>
                  <a:noFill/>
                </a:ln>
                <a:solidFill>
                  <a:srgbClr val="1B1F22"/>
                </a:solidFill>
                <a:effectLst/>
                <a:uLnTx/>
                <a:uFillTx/>
                <a:latin typeface="Open Sans"/>
                <a:ea typeface="+mn-ea"/>
                <a:cs typeface="+mn-cs"/>
              </a:rPr>
              <a:t> Хоризонт 2020  на ЕС с договор </a:t>
            </a:r>
            <a:r>
              <a:rPr kumimoji="0" lang="en-US" sz="1100" b="0" i="1" u="none" strike="noStrike" kern="1200" cap="none" spc="0" normalizeH="0" baseline="0" noProof="0" dirty="0" smtClean="0">
                <a:ln>
                  <a:noFill/>
                </a:ln>
                <a:solidFill>
                  <a:srgbClr val="1B1F22"/>
                </a:solidFill>
                <a:effectLst/>
                <a:uLnTx/>
                <a:uFillTx/>
                <a:latin typeface="Open Sans"/>
                <a:ea typeface="+mn-ea"/>
                <a:cs typeface="+mn-cs"/>
              </a:rPr>
              <a:t>No </a:t>
            </a:r>
            <a:r>
              <a:rPr kumimoji="0" lang="en-US" sz="1100" b="0" i="1" u="none" strike="noStrike" kern="1200" cap="none" spc="0" normalizeH="0" baseline="0" noProof="0" dirty="0">
                <a:ln>
                  <a:noFill/>
                </a:ln>
                <a:solidFill>
                  <a:srgbClr val="1B1F22"/>
                </a:solidFill>
                <a:effectLst/>
                <a:uLnTx/>
                <a:uFillTx/>
                <a:latin typeface="Open Sans"/>
                <a:ea typeface="+mn-ea"/>
                <a:cs typeface="+mn-cs"/>
              </a:rPr>
              <a:t>101008324 (ChETEC-INFRA)</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bg-BG" sz="3600" cap="small" noProof="0" dirty="0" smtClean="0"/>
              <a:t>Какво е</a:t>
            </a:r>
          </a:p>
          <a:p>
            <a:pPr algn="ctr"/>
            <a:r>
              <a:rPr lang="bg-BG" sz="3600" b="1" cap="small" dirty="0"/>
              <a:t>х</a:t>
            </a:r>
            <a:r>
              <a:rPr lang="bg-BG" sz="3600" b="1" cap="small" dirty="0" smtClean="0"/>
              <a:t>имически елемент</a:t>
            </a:r>
            <a:r>
              <a:rPr lang="en-US" sz="3600" cap="small" noProof="0" dirty="0" smtClean="0"/>
              <a:t>?</a:t>
            </a:r>
            <a:endParaRPr lang="en-US"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295191"/>
            <a:ext cx="4884847" cy="3370153"/>
          </a:xfrm>
          <a:prstGeom prst="rect">
            <a:avLst/>
          </a:prstGeom>
          <a:noFill/>
        </p:spPr>
        <p:txBody>
          <a:bodyPr wrap="square" rtlCol="0" anchor="ctr">
            <a:spAutoFit/>
          </a:bodyPr>
          <a:lstStyle/>
          <a:p>
            <a:pPr>
              <a:spcAft>
                <a:spcPts val="1800"/>
              </a:spcAft>
            </a:pPr>
            <a:r>
              <a:rPr lang="bg-BG" sz="2400" b="1" dirty="0" smtClean="0"/>
              <a:t>Космосът на Аристотел</a:t>
            </a:r>
            <a:endParaRPr lang="de-DE" sz="2400" b="1" dirty="0"/>
          </a:p>
          <a:p>
            <a:pPr marL="285750" indent="-285750">
              <a:buFont typeface="Arial" panose="020B0604020202020204" pitchFamily="34" charset="0"/>
              <a:buChar char="•"/>
            </a:pPr>
            <a:r>
              <a:rPr lang="bg-BG" sz="2000" dirty="0" smtClean="0"/>
              <a:t>Геоцентрична идея за космос тип слоеве от лук </a:t>
            </a:r>
            <a:endParaRPr lang="de-DE" sz="2000" dirty="0"/>
          </a:p>
          <a:p>
            <a:pPr marL="285750" indent="-285750">
              <a:buFont typeface="Arial" panose="020B0604020202020204" pitchFamily="34" charset="0"/>
              <a:buChar char="•"/>
            </a:pPr>
            <a:r>
              <a:rPr lang="bg-BG" sz="2000" dirty="0" smtClean="0"/>
              <a:t>Четирите земни елементи формират материята </a:t>
            </a:r>
            <a:endParaRPr lang="en-US" sz="2000" dirty="0"/>
          </a:p>
          <a:p>
            <a:pPr marL="285750" indent="-285750">
              <a:buFont typeface="Arial" panose="020B0604020202020204" pitchFamily="34" charset="0"/>
              <a:buChar char="•"/>
            </a:pPr>
            <a:r>
              <a:rPr lang="bg-BG" sz="2000" dirty="0" smtClean="0"/>
              <a:t>Всички небесни тела </a:t>
            </a:r>
            <a:r>
              <a:rPr lang="bg-BG" sz="2000" b="1" dirty="0" smtClean="0"/>
              <a:t>се движат естествено</a:t>
            </a:r>
            <a:r>
              <a:rPr lang="bg-BG" sz="2000" dirty="0" smtClean="0"/>
              <a:t> сами </a:t>
            </a:r>
          </a:p>
          <a:p>
            <a:pPr marL="697230" lvl="1" indent="-285750">
              <a:buFont typeface="Arial" panose="020B0604020202020204" pitchFamily="34" charset="0"/>
              <a:buChar char="•"/>
            </a:pPr>
            <a:r>
              <a:rPr lang="bg-BG" sz="1800" dirty="0" smtClean="0"/>
              <a:t>Първоначалното движение е предизикано от </a:t>
            </a:r>
            <a:r>
              <a:rPr lang="bg-BG" sz="1800" i="1" dirty="0" smtClean="0"/>
              <a:t>неподвижна движеща сила</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Елементите </a:t>
            </a:r>
            <a:r>
              <a:rPr lang="bg-BG" sz="3600" dirty="0"/>
              <a:t>в </a:t>
            </a:r>
            <a:r>
              <a:rPr lang="bg-BG" sz="3600" dirty="0" smtClean="0"/>
              <a:t>Античността (ок</a:t>
            </a:r>
            <a:r>
              <a:rPr lang="bg-BG" sz="3600" dirty="0"/>
              <a:t>. 350 г. пр.н.е.)</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a:t>
            </a:r>
            <a:r>
              <a:rPr lang="bg-BG" i="1" dirty="0" smtClean="0"/>
              <a:t>Сферата на света</a:t>
            </a:r>
            <a:r>
              <a:rPr lang="fr-FR" i="1" dirty="0" smtClean="0"/>
              <a:t>, </a:t>
            </a:r>
            <a:r>
              <a:rPr lang="bg-BG" i="1" dirty="0" smtClean="0"/>
              <a:t>от</a:t>
            </a:r>
            <a:r>
              <a:rPr lang="fr-FR" i="1" dirty="0" smtClean="0"/>
              <a:t> </a:t>
            </a:r>
            <a:r>
              <a:rPr lang="bg-BG" i="1" dirty="0" smtClean="0"/>
              <a:t>Оронс Файн</a:t>
            </a:r>
            <a:r>
              <a:rPr lang="fr-FR" i="1" dirty="0" smtClean="0"/>
              <a:t>, </a:t>
            </a:r>
            <a:r>
              <a:rPr lang="fr-FR" i="1" dirty="0"/>
              <a:t>1549</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672158"/>
            <a:ext cx="4884847" cy="1438855"/>
          </a:xfrm>
          <a:prstGeom prst="rect">
            <a:avLst/>
          </a:prstGeom>
          <a:noFill/>
        </p:spPr>
        <p:txBody>
          <a:bodyPr wrap="square" rtlCol="0">
            <a:spAutoFit/>
          </a:bodyPr>
          <a:lstStyle/>
          <a:p>
            <a:pPr algn="ctr"/>
            <a:r>
              <a:rPr lang="en-US" sz="1750" i="1" dirty="0" smtClean="0"/>
              <a:t>“</a:t>
            </a:r>
            <a:r>
              <a:rPr lang="bg-BG" sz="1750" i="1" dirty="0"/>
              <a:t>Трябва да има </a:t>
            </a:r>
            <a:r>
              <a:rPr lang="bg-BG" sz="1750" i="1" dirty="0" smtClean="0"/>
              <a:t>едно безсмъртно</a:t>
            </a:r>
            <a:r>
              <a:rPr lang="bg-BG" sz="1750" i="1" dirty="0"/>
              <a:t>, непроменливо същество, в крайна сметка отговорно за </a:t>
            </a:r>
            <a:r>
              <a:rPr lang="bg-BG" sz="1750" i="1" dirty="0" smtClean="0"/>
              <a:t>целостта </a:t>
            </a:r>
            <a:r>
              <a:rPr lang="bg-BG" sz="1750" i="1" dirty="0"/>
              <a:t>и </a:t>
            </a:r>
            <a:r>
              <a:rPr lang="bg-BG" sz="1750" i="1" dirty="0" smtClean="0"/>
              <a:t>подредеността </a:t>
            </a:r>
            <a:r>
              <a:rPr lang="bg-BG" sz="1750" i="1" dirty="0"/>
              <a:t>в разумния свят</a:t>
            </a:r>
            <a:r>
              <a:rPr lang="en-US" sz="1750" i="1" dirty="0" smtClean="0"/>
              <a:t>”</a:t>
            </a:r>
            <a:r>
              <a:rPr lang="en-US" sz="1750" i="1" dirty="0"/>
              <a:t/>
            </a:r>
            <a:br>
              <a:rPr lang="en-US" sz="1750" i="1" dirty="0"/>
            </a:br>
            <a:r>
              <a:rPr lang="en-US" sz="1750" i="1" dirty="0"/>
              <a:t>- </a:t>
            </a:r>
            <a:r>
              <a:rPr lang="bg-BG" sz="1750" i="1" dirty="0" smtClean="0"/>
              <a:t>Аристотел, </a:t>
            </a:r>
            <a:r>
              <a:rPr lang="bg-BG" sz="1750" dirty="0" smtClean="0"/>
              <a:t>Книга</a:t>
            </a:r>
            <a:r>
              <a:rPr lang="bg-BG" sz="1750" i="1" dirty="0" smtClean="0"/>
              <a:t> </a:t>
            </a:r>
            <a:r>
              <a:rPr lang="en-US" sz="1750" dirty="0" smtClean="0"/>
              <a:t>12 </a:t>
            </a:r>
            <a:r>
              <a:rPr lang="bg-BG" sz="1750" dirty="0" smtClean="0"/>
              <a:t>по Метафизика</a:t>
            </a:r>
            <a:endParaRPr lang="en-US" sz="1750" dirty="0"/>
          </a:p>
        </p:txBody>
      </p:sp>
      <p:sp>
        <p:nvSpPr>
          <p:cNvPr id="2"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en-US" sz="1000" b="0" i="0" u="none" strike="noStrike" cap="none" normalizeH="0" baseline="0" smtClean="0">
                <a:ln>
                  <a:noFill/>
                </a:ln>
                <a:solidFill>
                  <a:schemeClr val="tx1"/>
                </a:solidFill>
                <a:effectLst/>
                <a:latin typeface="Arial Unicode MS"/>
              </a:rPr>
              <a:t>Геоцентрична идея за космос от тип кожа от лук Четирите земни елемента образуват материя Всички небесни тела се движат естествено сами Първоначално движение, причинено от неподвижен двигател</a:t>
            </a:r>
            <a:r>
              <a:rPr kumimoji="0" lang="bg-BG" altLang="en-US" sz="800" b="0" i="0" u="none" strike="noStrike" cap="none" normalizeH="0" baseline="0" smtClean="0">
                <a:ln>
                  <a:noFill/>
                </a:ln>
                <a:solidFill>
                  <a:schemeClr val="tx1"/>
                </a:solidFill>
                <a:effectLst/>
              </a:rPr>
              <a:t> </a:t>
            </a:r>
            <a:endParaRPr kumimoji="0" lang="bg-BG"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Елементите в Античността </a:t>
            </a:r>
            <a:r>
              <a:rPr lang="en-US" sz="3600" noProof="0" dirty="0" smtClean="0"/>
              <a:t>(</a:t>
            </a:r>
            <a:r>
              <a:rPr lang="bg-BG" sz="3600" noProof="0" dirty="0" smtClean="0"/>
              <a:t>ок</a:t>
            </a:r>
            <a:r>
              <a:rPr lang="en-US" sz="3600" noProof="0" dirty="0" smtClean="0"/>
              <a:t>. </a:t>
            </a:r>
            <a:r>
              <a:rPr lang="en-US" sz="3600" noProof="0" dirty="0"/>
              <a:t>350 </a:t>
            </a:r>
            <a:r>
              <a:rPr lang="bg-BG" sz="3600" dirty="0" smtClean="0"/>
              <a:t>пр.н.е</a:t>
            </a:r>
            <a:r>
              <a:rPr lang="en-US" sz="3600" noProof="0" dirty="0" smtClean="0"/>
              <a:t>.)</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dirty="0"/>
              <a:t>[04] </a:t>
            </a:r>
            <a:r>
              <a:rPr lang="bg-BG" i="1" dirty="0" smtClean="0"/>
              <a:t>Петте елемента съгласно Аристотел</a:t>
            </a:r>
            <a:endParaRPr lang="de-DE" i="1" dirty="0"/>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4078039"/>
          </a:xfrm>
          <a:prstGeom prst="rect">
            <a:avLst/>
          </a:prstGeom>
          <a:noFill/>
        </p:spPr>
        <p:txBody>
          <a:bodyPr wrap="square" rtlCol="0">
            <a:spAutoFit/>
          </a:bodyPr>
          <a:lstStyle/>
          <a:p>
            <a:pPr>
              <a:spcAft>
                <a:spcPts val="1800"/>
              </a:spcAft>
            </a:pPr>
            <a:r>
              <a:rPr lang="bg-BG" sz="2400" b="1" dirty="0" smtClean="0"/>
              <a:t>Космосът на Аристотел</a:t>
            </a:r>
            <a:endParaRPr lang="de-DE" sz="2400" b="1" dirty="0"/>
          </a:p>
          <a:p>
            <a:pPr marL="285750" indent="-285750">
              <a:buFont typeface="Arial" panose="020B0604020202020204" pitchFamily="34" charset="0"/>
              <a:buChar char="•"/>
            </a:pPr>
            <a:r>
              <a:rPr lang="bg-BG" sz="2000" dirty="0" smtClean="0"/>
              <a:t>Петият елемент </a:t>
            </a:r>
            <a:r>
              <a:rPr lang="bg-BG" sz="2000" b="1" dirty="0" smtClean="0"/>
              <a:t>Етер</a:t>
            </a:r>
            <a:r>
              <a:rPr lang="bg-BG" sz="2000" dirty="0" smtClean="0"/>
              <a:t> изпълва небето</a:t>
            </a:r>
            <a:endParaRPr lang="en-US" sz="2000" dirty="0"/>
          </a:p>
          <a:p>
            <a:pPr marL="697230" lvl="1" indent="-285750">
              <a:buFont typeface="Arial" panose="020B0604020202020204" pitchFamily="34" charset="0"/>
              <a:buChar char="•"/>
            </a:pPr>
            <a:r>
              <a:rPr lang="en-US" sz="2000" i="1" dirty="0"/>
              <a:t>Quinta essentia</a:t>
            </a:r>
            <a:r>
              <a:rPr lang="en-US" sz="2000" dirty="0"/>
              <a:t>, </a:t>
            </a:r>
            <a:r>
              <a:rPr lang="bg-BG" sz="2000" dirty="0"/>
              <a:t>възвишената </a:t>
            </a:r>
            <a:r>
              <a:rPr lang="bg-BG" sz="2000" dirty="0" smtClean="0"/>
              <a:t> </a:t>
            </a:r>
            <a:r>
              <a:rPr lang="en-US" sz="2000" dirty="0" smtClean="0"/>
              <a:t>&amp; </a:t>
            </a:r>
            <a:r>
              <a:rPr lang="bg-BG" sz="2000" dirty="0" smtClean="0"/>
              <a:t>съвършена </a:t>
            </a:r>
            <a:r>
              <a:rPr lang="bg-BG" sz="2000" dirty="0"/>
              <a:t>субстанция</a:t>
            </a:r>
            <a:endParaRPr lang="en-US" sz="2000" dirty="0"/>
          </a:p>
          <a:p>
            <a:pPr marL="285750" indent="-285750">
              <a:buFont typeface="Arial" panose="020B0604020202020204" pitchFamily="34" charset="0"/>
              <a:buChar char="•"/>
            </a:pPr>
            <a:r>
              <a:rPr lang="bg-BG" sz="2000" dirty="0"/>
              <a:t>Всяко вещество е съставено от </a:t>
            </a:r>
            <a:r>
              <a:rPr lang="bg-BG" sz="2000" dirty="0" smtClean="0"/>
              <a:t>елементи като </a:t>
            </a:r>
            <a:r>
              <a:rPr lang="bg-BG" sz="2000" dirty="0"/>
              <a:t>съставът определя свойствата на </a:t>
            </a:r>
            <a:r>
              <a:rPr lang="bg-BG" sz="2000" dirty="0" smtClean="0"/>
              <a:t>веществото</a:t>
            </a:r>
          </a:p>
          <a:p>
            <a:pPr marL="285750" indent="-285750">
              <a:buFont typeface="Arial" panose="020B0604020202020204" pitchFamily="34" charset="0"/>
              <a:buChar char="•"/>
            </a:pPr>
            <a:r>
              <a:rPr lang="bg-BG" sz="2000" dirty="0" smtClean="0">
                <a:solidFill>
                  <a:srgbClr val="00305E"/>
                </a:solidFill>
              </a:rPr>
              <a:t>Аристител практикува </a:t>
            </a:r>
            <a:r>
              <a:rPr lang="bg-BG" sz="2000" b="1" dirty="0" smtClean="0">
                <a:solidFill>
                  <a:srgbClr val="00305E"/>
                </a:solidFill>
              </a:rPr>
              <a:t>Естествената Философия </a:t>
            </a:r>
          </a:p>
          <a:p>
            <a:pPr marL="697230" lvl="1" indent="-285750">
              <a:buFont typeface="Arial" panose="020B0604020202020204" pitchFamily="34" charset="0"/>
              <a:buChar char="•"/>
            </a:pPr>
            <a:r>
              <a:rPr kumimoji="0" lang="bg-BG" sz="2000" b="0" i="0" u="none" strike="noStrike" kern="1200" cap="none" spc="0" normalizeH="0" baseline="0" noProof="0" dirty="0" smtClean="0">
                <a:ln>
                  <a:noFill/>
                </a:ln>
                <a:solidFill>
                  <a:srgbClr val="00305E"/>
                </a:solidFill>
                <a:effectLst/>
                <a:uLnTx/>
                <a:uFillTx/>
                <a:latin typeface="Open Sans"/>
                <a:ea typeface="+mn-ea"/>
                <a:cs typeface="+mn-cs"/>
              </a:rPr>
              <a:t>Няма разделение между физика / метафизика</a:t>
            </a:r>
            <a:endParaRPr kumimoji="0" lang="en-US" sz="2000" b="0" i="0"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770537"/>
          </a:xfrm>
          <a:prstGeom prst="rect">
            <a:avLst/>
          </a:prstGeom>
          <a:noFill/>
        </p:spPr>
        <p:txBody>
          <a:bodyPr wrap="square" rtlCol="0">
            <a:spAutoFit/>
          </a:bodyPr>
          <a:lstStyle/>
          <a:p>
            <a:r>
              <a:rPr lang="de-DE" sz="2400" b="1" dirty="0"/>
              <a:t>Tria Prima </a:t>
            </a:r>
            <a:r>
              <a:rPr lang="de-DE" sz="2400" i="1" dirty="0" smtClean="0"/>
              <a:t>(16</a:t>
            </a:r>
            <a:r>
              <a:rPr lang="bg-BG" sz="2400" i="1" dirty="0" smtClean="0"/>
              <a:t>-и век</a:t>
            </a:r>
            <a:r>
              <a:rPr lang="de-DE" sz="2400" i="1" dirty="0" smtClean="0"/>
              <a:t>)</a:t>
            </a:r>
            <a:endParaRPr lang="de-DE" sz="2400" i="1" dirty="0"/>
          </a:p>
          <a:p>
            <a:pPr marL="285750" indent="-285750">
              <a:buFont typeface="Arial" panose="020B0604020202020204" pitchFamily="34" charset="0"/>
              <a:buChar char="•"/>
            </a:pPr>
            <a:r>
              <a:rPr lang="bg-BG" sz="2200" dirty="0"/>
              <a:t>Парацелз описва 3 основни вещества</a:t>
            </a:r>
            <a:r>
              <a:rPr lang="bg-BG" sz="2200" dirty="0" smtClean="0"/>
              <a:t>:</a:t>
            </a:r>
          </a:p>
          <a:p>
            <a:pPr marL="754380" lvl="1" indent="-342900">
              <a:buFont typeface="+mj-lt"/>
              <a:buAutoNum type="arabicPeriod"/>
            </a:pPr>
            <a:r>
              <a:rPr lang="bg-BG" sz="1800" dirty="0"/>
              <a:t> </a:t>
            </a:r>
            <a:r>
              <a:rPr lang="bg-BG" sz="1800" dirty="0" smtClean="0"/>
              <a:t> Сяра</a:t>
            </a:r>
            <a:r>
              <a:rPr lang="en-US" sz="1800" dirty="0" smtClean="0"/>
              <a:t>: </a:t>
            </a:r>
            <a:r>
              <a:rPr lang="bg-BG" sz="1800" i="1" dirty="0" smtClean="0"/>
              <a:t>Летлив и изгарящ</a:t>
            </a:r>
            <a:endParaRPr lang="en-US" sz="1800" i="1" dirty="0"/>
          </a:p>
          <a:p>
            <a:pPr marL="868680" lvl="1" indent="-457200">
              <a:buFont typeface="+mj-lt"/>
              <a:buAutoNum type="arabicPeriod"/>
            </a:pPr>
            <a:r>
              <a:rPr lang="bg-BG" sz="1800" dirty="0" smtClean="0"/>
              <a:t>Живак: </a:t>
            </a:r>
            <a:r>
              <a:rPr lang="bg-BG" sz="1800" i="1" dirty="0" smtClean="0"/>
              <a:t>Жив и течащ</a:t>
            </a:r>
            <a:endParaRPr lang="en-US" sz="1800" i="1" dirty="0"/>
          </a:p>
          <a:p>
            <a:pPr marL="868680" lvl="1" indent="-457200">
              <a:buFont typeface="+mj-lt"/>
              <a:buAutoNum type="arabicPeriod"/>
            </a:pPr>
            <a:r>
              <a:rPr lang="bg-BG" sz="1800" dirty="0" smtClean="0"/>
              <a:t>Сол</a:t>
            </a:r>
            <a:r>
              <a:rPr lang="en-US" sz="1800" dirty="0" smtClean="0"/>
              <a:t>: </a:t>
            </a:r>
            <a:r>
              <a:rPr lang="bg-BG" sz="1800" i="1" dirty="0" smtClean="0"/>
              <a:t>Стабилен и твърд</a:t>
            </a:r>
            <a:r>
              <a:rPr lang="en-US" sz="1200" dirty="0" smtClean="0"/>
              <a:t> </a:t>
            </a:r>
            <a:endParaRPr lang="en-US" sz="2200" dirty="0"/>
          </a:p>
          <a:p>
            <a:r>
              <a:rPr lang="bg-BG" sz="2400" b="1" dirty="0" smtClean="0"/>
              <a:t>Трансмутация</a:t>
            </a:r>
            <a:endParaRPr lang="de-DE" sz="2400" b="1" dirty="0"/>
          </a:p>
          <a:p>
            <a:pPr marL="285750" indent="-285750">
              <a:buFont typeface="Arial" panose="020B0604020202020204" pitchFamily="34" charset="0"/>
              <a:buChar char="•"/>
            </a:pPr>
            <a:r>
              <a:rPr lang="bg-BG" sz="2000" dirty="0" smtClean="0"/>
              <a:t>Идеята за трансмутация</a:t>
            </a:r>
            <a:r>
              <a:rPr lang="en-US" sz="2000" dirty="0" smtClean="0"/>
              <a:t>: </a:t>
            </a:r>
            <a:r>
              <a:rPr lang="bg-BG" sz="2000" dirty="0"/>
              <a:t>Химическите елементи трябва да могат да „възникват“ по някакъв начин</a:t>
            </a:r>
            <a:endParaRPr lang="en-US" sz="2000" dirty="0"/>
          </a:p>
          <a:p>
            <a:pPr marL="285750" indent="-285750">
              <a:buFont typeface="Arial" panose="020B0604020202020204" pitchFamily="34" charset="0"/>
              <a:buChar char="•"/>
            </a:pPr>
            <a:r>
              <a:rPr lang="bg-BG" sz="2000" dirty="0"/>
              <a:t>един химичен елемент може да се трансформира в </a:t>
            </a:r>
            <a:r>
              <a:rPr lang="bg-BG" sz="2000" dirty="0" smtClean="0"/>
              <a:t>друг</a:t>
            </a:r>
          </a:p>
          <a:p>
            <a:pPr marL="285750" indent="-285750">
              <a:buFont typeface="Arial" panose="020B0604020202020204" pitchFamily="34" charset="0"/>
              <a:buChar char="•"/>
            </a:pPr>
            <a:r>
              <a:rPr lang="bg-BG" sz="2000" dirty="0"/>
              <a:t>Философски камък: </a:t>
            </a:r>
            <a:r>
              <a:rPr lang="bg-BG" sz="2000" dirty="0" smtClean="0"/>
              <a:t>мистическа субстанция, която </a:t>
            </a:r>
            <a:r>
              <a:rPr lang="bg-BG" sz="2000" dirty="0"/>
              <a:t>може да се използва за трансформиране на неблагородни метали в благородни метали като злато</a:t>
            </a:r>
            <a:endParaRPr lang="en-US"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Елементите в Алхимията</a:t>
            </a:r>
            <a:endParaRPr lang="en-US"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081957" y="4494625"/>
            <a:ext cx="2783840" cy="341632"/>
          </a:xfrm>
          <a:prstGeom prst="rect">
            <a:avLst/>
          </a:prstGeom>
          <a:noFill/>
        </p:spPr>
        <p:txBody>
          <a:bodyPr wrap="square" rtlCol="0">
            <a:spAutoFit/>
          </a:bodyPr>
          <a:lstStyle/>
          <a:p>
            <a:pPr algn="ctr"/>
            <a:r>
              <a:rPr lang="fr-FR" i="1" dirty="0"/>
              <a:t>[05] </a:t>
            </a:r>
            <a:r>
              <a:rPr lang="bg-BG" i="1" dirty="0" smtClean="0"/>
              <a:t>Трите прости числа</a:t>
            </a:r>
            <a:endParaRPr lang="de-DE" i="1" dirty="0"/>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(16</a:t>
            </a:r>
            <a:r>
              <a:rPr lang="bg-BG" sz="2400" i="1" dirty="0"/>
              <a:t>-и век</a:t>
            </a:r>
            <a:r>
              <a:rPr lang="de-DE" sz="2400" i="1" dirty="0"/>
              <a:t>)</a:t>
            </a:r>
          </a:p>
          <a:p>
            <a:pPr marL="285750" indent="-285750">
              <a:buFont typeface="Arial" panose="020B0604020202020204" pitchFamily="34" charset="0"/>
              <a:buChar char="•"/>
            </a:pPr>
            <a:r>
              <a:rPr lang="bg-BG" sz="2200" dirty="0"/>
              <a:t>Парацелз описва 3 основни вещества:</a:t>
            </a:r>
          </a:p>
          <a:p>
            <a:pPr marL="754380" lvl="1" indent="-342900">
              <a:buFont typeface="+mj-lt"/>
              <a:buAutoNum type="arabicPeriod"/>
            </a:pPr>
            <a:r>
              <a:rPr lang="bg-BG" sz="1800" dirty="0"/>
              <a:t>  Сяра</a:t>
            </a:r>
            <a:r>
              <a:rPr lang="en-US" sz="1800" dirty="0"/>
              <a:t>: </a:t>
            </a:r>
            <a:r>
              <a:rPr lang="bg-BG" sz="1800" i="1" dirty="0"/>
              <a:t>Летлив и изгарящ</a:t>
            </a:r>
            <a:endParaRPr lang="en-US" sz="1800" i="1" dirty="0"/>
          </a:p>
          <a:p>
            <a:pPr marL="868680" lvl="1" indent="-457200">
              <a:buFont typeface="+mj-lt"/>
              <a:buAutoNum type="arabicPeriod"/>
            </a:pPr>
            <a:r>
              <a:rPr lang="bg-BG" sz="1800" dirty="0"/>
              <a:t>Живак: </a:t>
            </a:r>
            <a:r>
              <a:rPr lang="bg-BG" sz="1800" i="1" dirty="0"/>
              <a:t>Жив и течащ</a:t>
            </a:r>
            <a:endParaRPr lang="en-US" sz="1800" i="1" dirty="0"/>
          </a:p>
          <a:p>
            <a:pPr marL="868680" lvl="1" indent="-457200">
              <a:buFont typeface="+mj-lt"/>
              <a:buAutoNum type="arabicPeriod"/>
            </a:pPr>
            <a:r>
              <a:rPr lang="bg-BG" sz="1800" dirty="0"/>
              <a:t>Сол</a:t>
            </a:r>
            <a:r>
              <a:rPr lang="en-US" sz="1800" dirty="0"/>
              <a:t>: </a:t>
            </a:r>
            <a:r>
              <a:rPr lang="bg-BG" sz="1800" i="1" dirty="0"/>
              <a:t>Стабилен и твърд</a:t>
            </a:r>
            <a:r>
              <a:rPr lang="en-US" sz="1200" dirty="0"/>
              <a:t> </a:t>
            </a:r>
            <a:endParaRPr lang="en-US" sz="2200" dirty="0"/>
          </a:p>
          <a:p>
            <a:r>
              <a:rPr lang="bg-BG" sz="2400" b="1" dirty="0"/>
              <a:t>Трансмутация</a:t>
            </a:r>
            <a:endParaRPr lang="de-DE" sz="2400" b="1" dirty="0"/>
          </a:p>
          <a:p>
            <a:pPr marL="285750" indent="-285750">
              <a:buFont typeface="Arial" panose="020B0604020202020204" pitchFamily="34" charset="0"/>
              <a:buChar char="•"/>
            </a:pPr>
            <a:r>
              <a:rPr lang="bg-BG" sz="2000" dirty="0"/>
              <a:t>Идеята за трансмутация</a:t>
            </a:r>
            <a:r>
              <a:rPr lang="en-US" sz="2000" dirty="0"/>
              <a:t>: </a:t>
            </a:r>
            <a:r>
              <a:rPr lang="bg-BG" sz="2000" dirty="0"/>
              <a:t>Химическите елементи трябва да могат да „възникват“ по някакъв начин</a:t>
            </a:r>
            <a:endParaRPr lang="en-US" sz="2000" dirty="0"/>
          </a:p>
          <a:p>
            <a:pPr marL="285750" indent="-285750">
              <a:buFont typeface="Arial" panose="020B0604020202020204" pitchFamily="34" charset="0"/>
              <a:buChar char="•"/>
            </a:pPr>
            <a:r>
              <a:rPr lang="bg-BG" sz="2000" dirty="0"/>
              <a:t>един химичен елемент може да се трансформира в друг</a:t>
            </a:r>
          </a:p>
          <a:p>
            <a:pPr marL="285750" indent="-285750">
              <a:buFont typeface="Arial" panose="020B0604020202020204" pitchFamily="34" charset="0"/>
              <a:buChar char="•"/>
            </a:pPr>
            <a:r>
              <a:rPr lang="bg-BG" sz="2000" dirty="0"/>
              <a:t>Философски камък: мистическа субстанция, която може да се използва за трансформиране на неблагородни метали в благородни метали като злато</a:t>
            </a:r>
            <a:endParaRPr lang="en-US"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Елементите в Алхимията</a:t>
            </a:r>
            <a:endParaRPr lang="en-US"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691120" y="2444115"/>
            <a:ext cx="3860800" cy="1969770"/>
          </a:xfrm>
          <a:prstGeom prst="rect">
            <a:avLst/>
          </a:prstGeom>
          <a:noFill/>
        </p:spPr>
        <p:txBody>
          <a:bodyPr wrap="square">
            <a:spAutoFit/>
          </a:bodyPr>
          <a:lstStyle/>
          <a:p>
            <a:pPr algn="ctr"/>
            <a:r>
              <a:rPr lang="bg-BG" sz="1800" i="1" dirty="0" smtClean="0"/>
              <a:t>Моята теория</a:t>
            </a:r>
            <a:r>
              <a:rPr lang="bg-BG" sz="1800" i="1" dirty="0"/>
              <a:t>, изхождайки от светлината на природата, никога не може, чрез своята последователност, да изчезне или да бъде променена.</a:t>
            </a:r>
            <a:r>
              <a:rPr lang="de-DE" sz="1800" i="1" dirty="0"/>
              <a:t/>
            </a:r>
            <a:br>
              <a:rPr lang="de-DE" sz="1800" i="1" dirty="0"/>
            </a:br>
            <a:r>
              <a:rPr lang="bg-BG" sz="1600" dirty="0" smtClean="0"/>
              <a:t>Парацелз, Книгата </a:t>
            </a:r>
            <a:r>
              <a:rPr lang="de-DE" sz="1600" dirty="0" smtClean="0"/>
              <a:t> </a:t>
            </a:r>
            <a:r>
              <a:rPr lang="bg-BG" sz="1600" dirty="0" smtClean="0"/>
              <a:t>за </a:t>
            </a:r>
          </a:p>
          <a:p>
            <a:pPr algn="ctr"/>
            <a:r>
              <a:rPr lang="bg-BG" sz="1600" dirty="0" smtClean="0"/>
              <a:t>тинктурата на философите </a:t>
            </a:r>
            <a:endParaRPr lang="de-DE" sz="1800" dirty="0"/>
          </a:p>
        </p:txBody>
      </p:sp>
      <p:sp>
        <p:nvSpPr>
          <p:cNvPr id="3"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en-US" sz="1000" b="0" i="0" u="none" strike="noStrike" cap="none" normalizeH="0" baseline="0" smtClean="0">
                <a:ln>
                  <a:noFill/>
                </a:ln>
                <a:solidFill>
                  <a:schemeClr val="tx1"/>
                </a:solidFill>
                <a:effectLst/>
                <a:latin typeface="Arial Unicode MS"/>
              </a:rPr>
              <a:t>изхождайки от светлината на природата, никога не може, чрез своята последователност, да изчезне или да бъде променена.</a:t>
            </a:r>
            <a:r>
              <a:rPr kumimoji="0" lang="bg-BG" altLang="en-US" sz="800" b="0" i="0" u="none" strike="noStrike" cap="none" normalizeH="0" baseline="0" smtClean="0">
                <a:ln>
                  <a:noFill/>
                </a:ln>
                <a:solidFill>
                  <a:schemeClr val="tx1"/>
                </a:solidFill>
                <a:effectLst/>
              </a:rPr>
              <a:t> </a:t>
            </a:r>
            <a:endParaRPr kumimoji="0" lang="bg-BG" altLang="en-US" sz="1800" b="0" i="0" u="none" strike="noStrike" cap="none" normalizeH="0" baseline="0" smtClean="0">
              <a:ln>
                <a:noFill/>
              </a:ln>
              <a:solidFill>
                <a:schemeClr val="tx1"/>
              </a:solidFill>
              <a:effectLst/>
              <a:latin typeface="Arial" panose="020B0604020202020204" pitchFamily="34" charset="0"/>
            </a:endParaRPr>
          </a:p>
        </p:txBody>
      </p:sp>
      <p:sp>
        <p:nvSpPr>
          <p:cNvPr id="4" name="Rectangle 2"/>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en-US" sz="1000" b="0" i="0" u="none" strike="noStrike" cap="none" normalizeH="0" baseline="0" smtClean="0">
                <a:ln>
                  <a:noFill/>
                </a:ln>
                <a:solidFill>
                  <a:schemeClr val="tx1"/>
                </a:solidFill>
                <a:effectLst/>
                <a:latin typeface="Arial Unicode MS"/>
              </a:rPr>
              <a:t>изхождайки от светлината на природата, никога не може, чрез своята последователност, да изчезне или да бъде променена.</a:t>
            </a:r>
            <a:r>
              <a:rPr kumimoji="0" lang="bg-BG" altLang="en-US" sz="800" b="0" i="0" u="none" strike="noStrike" cap="none" normalizeH="0" baseline="0" smtClean="0">
                <a:ln>
                  <a:noFill/>
                </a:ln>
                <a:solidFill>
                  <a:schemeClr val="tx1"/>
                </a:solidFill>
                <a:effectLst/>
              </a:rPr>
              <a:t> </a:t>
            </a:r>
            <a:endParaRPr kumimoji="0" lang="bg-BG"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00640" y="1306505"/>
            <a:ext cx="6043084" cy="4770537"/>
          </a:xfrm>
          <a:prstGeom prst="rect">
            <a:avLst/>
          </a:prstGeom>
          <a:noFill/>
        </p:spPr>
        <p:txBody>
          <a:bodyPr wrap="square" rtlCol="0">
            <a:spAutoFit/>
          </a:bodyPr>
          <a:lstStyle/>
          <a:p>
            <a:pPr marL="285750" indent="-285750">
              <a:buFont typeface="Arial" panose="020B0604020202020204" pitchFamily="34" charset="0"/>
              <a:buChar char="•"/>
            </a:pPr>
            <a:r>
              <a:rPr lang="bg-BG" sz="2200" dirty="0"/>
              <a:t>17-ти век: След научен застой през Средновековието: </a:t>
            </a:r>
            <a:r>
              <a:rPr lang="bg-BG" sz="2200" dirty="0" smtClean="0"/>
              <a:t>стъпка </a:t>
            </a:r>
            <a:r>
              <a:rPr lang="bg-BG" sz="2200" dirty="0"/>
              <a:t>по стъпка откриване на основните елементи чрез химични методи за </a:t>
            </a:r>
            <a:r>
              <a:rPr lang="bg-BG" sz="2200" dirty="0" smtClean="0"/>
              <a:t>измерване</a:t>
            </a:r>
          </a:p>
          <a:p>
            <a:pPr marL="285750" indent="-285750">
              <a:buFont typeface="Arial" panose="020B0604020202020204" pitchFamily="34" charset="0"/>
              <a:buChar char="•"/>
            </a:pPr>
            <a:r>
              <a:rPr lang="bg-BG" sz="2200" dirty="0"/>
              <a:t>Прогресивно развитие, въпреки липсата на знания за самия </a:t>
            </a:r>
            <a:r>
              <a:rPr lang="bg-BG" sz="2200" dirty="0" smtClean="0"/>
              <a:t>атом</a:t>
            </a:r>
            <a:endParaRPr lang="en-US" sz="2200" dirty="0"/>
          </a:p>
          <a:p>
            <a:pPr marL="285750" indent="-285750">
              <a:buFont typeface="Arial" panose="020B0604020202020204" pitchFamily="34" charset="0"/>
              <a:buChar char="•"/>
            </a:pPr>
            <a:r>
              <a:rPr lang="de-DE" sz="2200" dirty="0"/>
              <a:t>1869: </a:t>
            </a:r>
            <a:r>
              <a:rPr lang="bg-BG" sz="2200" dirty="0"/>
              <a:t>Дизайн на първата периодична таблица: групирани и сортирани по възходяща атомна маса - </a:t>
            </a:r>
            <a:r>
              <a:rPr lang="bg-BG" sz="2000" i="1" dirty="0"/>
              <a:t>Дмитрий </a:t>
            </a:r>
            <a:r>
              <a:rPr lang="bg-BG" sz="2000" i="1" dirty="0" smtClean="0"/>
              <a:t>Менделеев </a:t>
            </a:r>
          </a:p>
          <a:p>
            <a:pPr marL="285750" indent="-285750">
              <a:buFont typeface="Arial" panose="020B0604020202020204" pitchFamily="34" charset="0"/>
              <a:buChar char="•"/>
            </a:pPr>
            <a:r>
              <a:rPr lang="de-DE" sz="2200" dirty="0" smtClean="0"/>
              <a:t>1913:</a:t>
            </a:r>
            <a:r>
              <a:rPr lang="bg-BG" sz="2200" dirty="0" smtClean="0"/>
              <a:t> </a:t>
            </a:r>
            <a:r>
              <a:rPr lang="de-DE" sz="2200" dirty="0" smtClean="0"/>
              <a:t> </a:t>
            </a:r>
            <a:r>
              <a:rPr lang="bg-BG" sz="2200" dirty="0"/>
              <a:t>Изследване на спектрални линии на атоми: потвърждаване </a:t>
            </a:r>
            <a:r>
              <a:rPr lang="bg-BG" sz="2200" dirty="0" smtClean="0"/>
              <a:t>на подредбата </a:t>
            </a:r>
            <a:r>
              <a:rPr lang="bg-BG" sz="2200" dirty="0"/>
              <a:t>на периодичната таблица - </a:t>
            </a:r>
            <a:r>
              <a:rPr lang="bg-BG" sz="2000" i="1" dirty="0"/>
              <a:t>Хенри </a:t>
            </a:r>
            <a:r>
              <a:rPr lang="bg-BG" sz="2000" i="1" dirty="0" smtClean="0"/>
              <a:t>Моузли</a:t>
            </a:r>
            <a:endParaRPr lang="de-DE" sz="20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Еволюция на Периодичната таблица</a:t>
            </a:r>
            <a:endParaRPr lang="en-US"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dirty="0"/>
              <a:t>[06] </a:t>
            </a:r>
            <a:r>
              <a:rPr lang="bg-BG" i="1" dirty="0"/>
              <a:t>Остаряло представяне на периодичната </a:t>
            </a:r>
            <a:r>
              <a:rPr lang="bg-BG" i="1" dirty="0" smtClean="0"/>
              <a:t>таблица </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bg-BG" sz="3600" noProof="0" dirty="0" smtClean="0"/>
              <a:t>Периодичната таблица на елементите</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94732" y="151340"/>
            <a:ext cx="11892298" cy="684000"/>
          </a:xfrm>
        </p:spPr>
        <p:txBody>
          <a:bodyPr/>
          <a:lstStyle/>
          <a:p>
            <a:r>
              <a:rPr lang="bg-BG" sz="3600" noProof="0" dirty="0" smtClean="0"/>
              <a:t>Обилия на химическите елементи (Слънчева система</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46824" y="3362635"/>
            <a:ext cx="4744072" cy="307777"/>
          </a:xfrm>
          <a:prstGeom prst="rect">
            <a:avLst/>
          </a:prstGeom>
          <a:noFill/>
        </p:spPr>
        <p:txBody>
          <a:bodyPr wrap="square" rtlCol="0">
            <a:spAutoFit/>
          </a:bodyPr>
          <a:lstStyle/>
          <a:p>
            <a:pPr algn="ctr"/>
            <a:r>
              <a:rPr lang="bg-BG" sz="1400" b="1" dirty="0" smtClean="0"/>
              <a:t>Относителни обилия</a:t>
            </a:r>
            <a:r>
              <a:rPr lang="de-DE" sz="1400" b="1" dirty="0" smtClean="0"/>
              <a:t> </a:t>
            </a:r>
            <a:r>
              <a:rPr lang="bg-BG" sz="1400" b="1" dirty="0" smtClean="0"/>
              <a:t>(логаритмична скала</a:t>
            </a:r>
            <a:r>
              <a:rPr lang="de-DE" sz="1400" b="1" dirty="0" smtClean="0"/>
              <a:t>)</a:t>
            </a:r>
            <a:endParaRPr lang="de-DE" sz="1400" b="1" dirty="0"/>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bg-BG" sz="1400" b="1" dirty="0" smtClean="0"/>
              <a:t>Атомен номер</a:t>
            </a:r>
            <a:r>
              <a:rPr lang="de-DE" sz="1400" b="1" dirty="0" smtClean="0"/>
              <a:t>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 </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398424" y="1873100"/>
            <a:ext cx="3822162" cy="182514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bg-BG" sz="2800" dirty="0" smtClean="0">
                <a:solidFill>
                  <a:schemeClr val="tx1"/>
                </a:solidFill>
                <a:latin typeface="+mj-lt"/>
              </a:rPr>
              <a:t>Погледнете</a:t>
            </a:r>
            <a:r>
              <a:rPr lang="en-GB" sz="2800" dirty="0" smtClean="0">
                <a:solidFill>
                  <a:schemeClr val="tx1"/>
                </a:solidFill>
                <a:latin typeface="+mj-lt"/>
              </a:rPr>
              <a:t> </a:t>
            </a:r>
            <a:r>
              <a:rPr lang="bg-BG" sz="2800" b="1" dirty="0" smtClean="0">
                <a:solidFill>
                  <a:schemeClr val="tx1"/>
                </a:solidFill>
                <a:latin typeface="+mj-lt"/>
              </a:rPr>
              <a:t>Разпределението на обилията.</a:t>
            </a:r>
          </a:p>
          <a:p>
            <a:pPr algn="ctr">
              <a:spcAft>
                <a:spcPts val="1200"/>
              </a:spcAft>
            </a:pPr>
            <a:r>
              <a:rPr lang="bg-BG" sz="2800" dirty="0" smtClean="0">
                <a:solidFill>
                  <a:schemeClr val="tx1"/>
                </a:solidFill>
                <a:latin typeface="+mj-lt"/>
              </a:rPr>
              <a:t>Какво забелязвате</a:t>
            </a:r>
            <a:r>
              <a:rPr lang="en-GB" sz="2800" dirty="0" smtClean="0">
                <a:solidFill>
                  <a:schemeClr val="tx1"/>
                </a:solidFill>
                <a:latin typeface="+mj-lt"/>
              </a:rPr>
              <a:t>? </a:t>
            </a:r>
            <a:endParaRPr lang="en-GB" sz="2800" dirty="0">
              <a:solidFill>
                <a:schemeClr val="tx1"/>
              </a:solidFill>
              <a:latin typeface="+mj-lt"/>
            </a:endParaRP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
        <p:nvSpPr>
          <p:cNvPr id="10" name="Titel 1">
            <a:extLst>
              <a:ext uri="{FF2B5EF4-FFF2-40B4-BE49-F238E27FC236}">
                <a16:creationId xmlns:a16="http://schemas.microsoft.com/office/drawing/2014/main" id="{100B2162-34D9-4207-8FCB-90ECFCB300CE}"/>
              </a:ext>
            </a:extLst>
          </p:cNvPr>
          <p:cNvSpPr txBox="1">
            <a:spLocks/>
          </p:cNvSpPr>
          <p:nvPr/>
        </p:nvSpPr>
        <p:spPr>
          <a:xfrm>
            <a:off x="194732" y="151340"/>
            <a:ext cx="11892298"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bg-BG" sz="3600" smtClean="0"/>
              <a:t>Обилия на химическите елементи (Слънчева система</a:t>
            </a:r>
            <a:endParaRPr lang="en-US" sz="3000" dirty="0"/>
          </a:p>
        </p:txBody>
      </p:sp>
    </p:spTree>
    <p:extLst>
      <p:ext uri="{BB962C8B-B14F-4D97-AF65-F5344CB8AC3E}">
        <p14:creationId xmlns:p14="http://schemas.microsoft.com/office/powerpoint/2010/main" val="151997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2198370" y="259164"/>
            <a:ext cx="8464551" cy="684000"/>
          </a:xfrm>
        </p:spPr>
        <p:txBody>
          <a:bodyPr/>
          <a:lstStyle/>
          <a:p>
            <a:r>
              <a:rPr lang="bg-BG" sz="3600" dirty="0"/>
              <a:t>О</a:t>
            </a:r>
            <a:r>
              <a:rPr lang="bg-BG" sz="3600" noProof="0" dirty="0" smtClean="0"/>
              <a:t>билия на химическите елементи</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36490"/>
            <a:ext cx="2209801" cy="461665"/>
          </a:xfrm>
          <a:prstGeom prst="rect">
            <a:avLst/>
          </a:prstGeom>
          <a:noFill/>
        </p:spPr>
        <p:txBody>
          <a:bodyPr wrap="square">
            <a:spAutoFit/>
          </a:bodyPr>
          <a:lstStyle/>
          <a:p>
            <a:pPr algn="ctr"/>
            <a:r>
              <a:rPr lang="bg-BG" sz="2400" b="1" cap="small" dirty="0" smtClean="0"/>
              <a:t>Човекът</a:t>
            </a:r>
            <a:endParaRPr lang="de-DE" sz="2400" b="1" cap="small" dirty="0"/>
          </a:p>
        </p:txBody>
      </p:sp>
      <p:sp>
        <p:nvSpPr>
          <p:cNvPr id="7" name="Textfeld 6">
            <a:extLst>
              <a:ext uri="{FF2B5EF4-FFF2-40B4-BE49-F238E27FC236}">
                <a16:creationId xmlns:a16="http://schemas.microsoft.com/office/drawing/2014/main" id="{AE78C7B3-730B-B830-6E70-731DF0B9A880}"/>
              </a:ext>
            </a:extLst>
          </p:cNvPr>
          <p:cNvSpPr txBox="1"/>
          <p:nvPr/>
        </p:nvSpPr>
        <p:spPr>
          <a:xfrm>
            <a:off x="4892675" y="1636489"/>
            <a:ext cx="2355851" cy="461665"/>
          </a:xfrm>
          <a:prstGeom prst="rect">
            <a:avLst/>
          </a:prstGeom>
          <a:noFill/>
        </p:spPr>
        <p:txBody>
          <a:bodyPr wrap="square">
            <a:spAutoFit/>
          </a:bodyPr>
          <a:lstStyle/>
          <a:p>
            <a:pPr algn="ctr"/>
            <a:r>
              <a:rPr lang="bg-BG" sz="2400" b="1" cap="small" dirty="0" smtClean="0"/>
              <a:t>Земното ядро</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bg-BG" sz="2400" b="1" cap="small" dirty="0" smtClean="0"/>
              <a:t>Вселената</a:t>
            </a:r>
            <a:endParaRPr lang="de-DE" sz="2400" b="1" cap="small" dirty="0"/>
          </a:p>
        </p:txBody>
      </p:sp>
      <p:sp>
        <p:nvSpPr>
          <p:cNvPr id="4" name="Textfeld 3">
            <a:extLst>
              <a:ext uri="{FF2B5EF4-FFF2-40B4-BE49-F238E27FC236}">
                <a16:creationId xmlns:a16="http://schemas.microsoft.com/office/drawing/2014/main" id="{4433BD64-BDBE-CCB6-877B-ED100D0E3EDD}"/>
              </a:ext>
            </a:extLst>
          </p:cNvPr>
          <p:cNvSpPr txBox="1"/>
          <p:nvPr/>
        </p:nvSpPr>
        <p:spPr>
          <a:xfrm>
            <a:off x="8595360" y="5541801"/>
            <a:ext cx="3434717" cy="341632"/>
          </a:xfrm>
          <a:prstGeom prst="rect">
            <a:avLst/>
          </a:prstGeom>
          <a:noFill/>
        </p:spPr>
        <p:txBody>
          <a:bodyPr wrap="square" rtlCol="0">
            <a:spAutoFit/>
          </a:bodyPr>
          <a:lstStyle/>
          <a:p>
            <a:pPr algn="r"/>
            <a:r>
              <a:rPr lang="en-US" i="1" dirty="0"/>
              <a:t>[07] </a:t>
            </a:r>
            <a:r>
              <a:rPr lang="bg-BG" i="1" dirty="0" smtClean="0"/>
              <a:t>Различни химически обилия</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bg-BG" sz="4800" b="1" cap="small" dirty="0" smtClean="0">
                <a:solidFill>
                  <a:schemeClr val="bg1"/>
                </a:solidFill>
                <a:effectLst>
                  <a:outerShdw blurRad="38100" dist="38100" dir="2700000" algn="tl">
                    <a:srgbClr val="000000">
                      <a:alpha val="43137"/>
                    </a:srgbClr>
                  </a:outerShdw>
                </a:effectLst>
                <a:latin typeface="+mj-lt"/>
                <a:ea typeface="Source Sans Pro" panose="020B0503030403020204" pitchFamily="34" charset="0"/>
              </a:rPr>
              <a:t>Ядрена астрофизика</a:t>
            </a: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bg-BG" sz="3600" cap="small" dirty="0" smtClean="0">
                <a:solidFill>
                  <a:schemeClr val="bg1"/>
                </a:solidFill>
                <a:effectLst>
                  <a:outerShdw blurRad="38100" dist="38100" dir="2700000" algn="tl">
                    <a:srgbClr val="000000">
                      <a:alpha val="43137"/>
                    </a:srgbClr>
                  </a:outerShdw>
                </a:effectLst>
                <a:latin typeface="+mj-lt"/>
                <a:ea typeface="Source Sans Pro" panose="020B0503030403020204" pitchFamily="34" charset="0"/>
              </a:rPr>
              <a:t>Пътешествие през елементите</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420848"/>
            <a:ext cx="5170842" cy="2392362"/>
          </a:xfrm>
        </p:spPr>
        <p:txBody>
          <a:bodyPr anchor="ctr"/>
          <a:lstStyle/>
          <a:p>
            <a:pPr algn="ctr"/>
            <a:r>
              <a:rPr lang="bg-BG" sz="3600" cap="small" noProof="0" dirty="0" smtClean="0"/>
              <a:t>Как можем да изследваме </a:t>
            </a:r>
          </a:p>
          <a:p>
            <a:pPr algn="ctr"/>
            <a:r>
              <a:rPr lang="bg-BG" sz="3600" b="1" cap="small" noProof="0" dirty="0" smtClean="0"/>
              <a:t>Произхода на елементите</a:t>
            </a:r>
            <a:r>
              <a:rPr lang="en-US" sz="3600" b="1" cap="small" noProof="0" dirty="0" smtClean="0"/>
              <a:t>?</a:t>
            </a:r>
            <a:endParaRPr lang="en-US" sz="3600" b="1" cap="small" noProof="0" dirty="0"/>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66198" y="3813210"/>
            <a:ext cx="3879924" cy="1866828"/>
            <a:chOff x="422114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21140" y="5309957"/>
              <a:ext cx="3879924" cy="707886"/>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xmlns="" val="tx"/>
                      </a:ext>
                    </a:extLst>
                  </a:hlinkClick>
                </a:rPr>
                <a:t>1.2 </a:t>
              </a:r>
              <a:r>
                <a:rPr lang="bg-BG" sz="2000" b="1" dirty="0" smtClean="0">
                  <a:hlinkClick r:id="rId3">
                    <a:extLst>
                      <a:ext uri="{A12FA001-AC4F-418D-AE19-62706E023703}">
                        <ahyp:hlinkClr xmlns:ahyp="http://schemas.microsoft.com/office/drawing/2018/hyperlinkcolor" xmlns="" val="tx"/>
                      </a:ext>
                    </a:extLst>
                  </a:hlinkClick>
                </a:rPr>
                <a:t>Лаборатория </a:t>
              </a:r>
              <a:r>
                <a:rPr lang="de-DE" sz="2000" b="1" dirty="0" smtClean="0">
                  <a:hlinkClick r:id="rId3">
                    <a:extLst>
                      <a:ext uri="{A12FA001-AC4F-418D-AE19-62706E023703}">
                        <ahyp:hlinkClr xmlns:ahyp="http://schemas.microsoft.com/office/drawing/2018/hyperlinkcolor" xmlns="" val="tx"/>
                      </a:ext>
                    </a:extLst>
                  </a:hlinkClick>
                </a:rPr>
                <a:t>Felsenkeller </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bg-BG" sz="3600" b="1" cap="small" dirty="0" smtClean="0">
                <a:solidFill>
                  <a:schemeClr val="bg1"/>
                </a:solidFill>
              </a:rPr>
              <a:t>Част</a:t>
            </a:r>
            <a:r>
              <a:rPr lang="en-US" sz="3600" b="1" cap="small" dirty="0" smtClean="0">
                <a:solidFill>
                  <a:schemeClr val="bg1"/>
                </a:solidFill>
              </a:rPr>
              <a:t> </a:t>
            </a:r>
            <a:r>
              <a:rPr lang="en-US" sz="3600" b="1" cap="small" dirty="0">
                <a:solidFill>
                  <a:schemeClr val="bg1"/>
                </a:solidFill>
              </a:rPr>
              <a:t>II</a:t>
            </a:r>
          </a:p>
          <a:p>
            <a:pPr algn="ctr">
              <a:spcAft>
                <a:spcPts val="600"/>
              </a:spcAft>
            </a:pPr>
            <a:r>
              <a:rPr lang="bg-BG" sz="3600" cap="small" dirty="0" smtClean="0">
                <a:solidFill>
                  <a:schemeClr val="bg1"/>
                </a:solidFill>
              </a:rPr>
              <a:t>Атомни ядра</a:t>
            </a:r>
            <a:r>
              <a:rPr lang="en-US" sz="3600" cap="small" dirty="0" smtClean="0">
                <a:solidFill>
                  <a:schemeClr val="bg1"/>
                </a:solidFill>
              </a:rPr>
              <a:t> </a:t>
            </a:r>
            <a:r>
              <a:rPr lang="en-US" sz="3600" cap="small" dirty="0">
                <a:solidFill>
                  <a:schemeClr val="bg1"/>
                </a:solidFill>
              </a:rPr>
              <a:t>&amp;</a:t>
            </a:r>
            <a:br>
              <a:rPr lang="en-US" sz="3600" cap="small" dirty="0">
                <a:solidFill>
                  <a:schemeClr val="bg1"/>
                </a:solidFill>
              </a:rPr>
            </a:br>
            <a:r>
              <a:rPr lang="bg-BG" sz="3600" cap="small" dirty="0" smtClean="0">
                <a:solidFill>
                  <a:schemeClr val="bg1"/>
                </a:solidFill>
              </a:rPr>
              <a:t>техните особености</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850640" y="1989139"/>
            <a:ext cx="4765040" cy="2392362"/>
          </a:xfrm>
        </p:spPr>
        <p:txBody>
          <a:bodyPr anchor="ctr"/>
          <a:lstStyle/>
          <a:p>
            <a:pPr algn="ctr"/>
            <a:r>
              <a:rPr lang="bg-BG" sz="3600" cap="small" noProof="0" dirty="0" smtClean="0"/>
              <a:t>Какво </a:t>
            </a:r>
            <a:r>
              <a:rPr lang="bg-BG" sz="3600" b="1" cap="small" dirty="0" smtClean="0"/>
              <a:t>Определя</a:t>
            </a:r>
            <a:r>
              <a:rPr lang="bg-BG" sz="3600" cap="small" dirty="0" smtClean="0"/>
              <a:t> </a:t>
            </a:r>
            <a:r>
              <a:rPr lang="bg-BG" sz="3600" cap="small" noProof="0" dirty="0" smtClean="0"/>
              <a:t>химическия елемент</a:t>
            </a:r>
            <a:r>
              <a:rPr lang="en-US" sz="3600" cap="small" noProof="0" dirty="0" smtClean="0"/>
              <a:t>?</a:t>
            </a:r>
            <a:endParaRPr lang="en-US" sz="3600" cap="small" noProof="0" dirty="0"/>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bg-BG" sz="2400" dirty="0" smtClean="0"/>
              <a:t>Елементът се характеризира с </a:t>
            </a:r>
            <a:r>
              <a:rPr lang="bg-BG" sz="2400" b="1" dirty="0" smtClean="0"/>
              <a:t>броя на  протоните</a:t>
            </a:r>
            <a:r>
              <a:rPr lang="bg-BG" sz="2400" dirty="0" smtClean="0"/>
              <a:t> в атомното ядро </a:t>
            </a:r>
            <a:r>
              <a:rPr lang="de-DE" sz="2400" dirty="0"/>
              <a:t/>
            </a:r>
            <a:br>
              <a:rPr lang="de-DE" sz="2400" dirty="0"/>
            </a:br>
            <a:r>
              <a:rPr lang="de-DE" sz="2400" dirty="0"/>
              <a:t/>
            </a:r>
            <a:br>
              <a:rPr lang="de-DE" sz="2400" dirty="0"/>
            </a:br>
            <a:r>
              <a:rPr lang="de-DE" sz="2400" dirty="0"/>
              <a:t/>
            </a:r>
            <a:br>
              <a:rPr lang="de-DE" sz="2400" dirty="0"/>
            </a:br>
            <a:r>
              <a:rPr lang="de-DE" sz="2400" dirty="0"/>
              <a:t/>
            </a: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Атомното ядро</a:t>
            </a:r>
            <a:endParaRPr lang="en-US"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000" b="1" dirty="0" smtClean="0">
                <a:solidFill>
                  <a:schemeClr val="tx1"/>
                </a:solidFill>
              </a:rPr>
              <a:t>Пример</a:t>
            </a:r>
            <a:r>
              <a:rPr lang="de-DE" sz="2000" b="1" dirty="0" smtClean="0">
                <a:solidFill>
                  <a:schemeClr val="tx1"/>
                </a:solidFill>
              </a:rPr>
              <a:t>:</a:t>
            </a:r>
            <a:r>
              <a:rPr lang="de-DE" sz="2000" dirty="0">
                <a:solidFill>
                  <a:schemeClr val="tx1"/>
                </a:solidFill>
              </a:rPr>
              <a:t/>
            </a:r>
            <a:br>
              <a:rPr lang="de-DE" sz="2000" dirty="0">
                <a:solidFill>
                  <a:schemeClr val="tx1"/>
                </a:solidFill>
              </a:rPr>
            </a:br>
            <a:r>
              <a:rPr lang="bg-BG" sz="2000" dirty="0" smtClean="0">
                <a:solidFill>
                  <a:schemeClr val="tx1"/>
                </a:solidFill>
              </a:rPr>
              <a:t>Кислородът е 8-ят елемент в периодичната таблица и има</a:t>
            </a:r>
            <a:r>
              <a:rPr lang="en-US" sz="2000" dirty="0" smtClean="0">
                <a:solidFill>
                  <a:schemeClr val="tx1"/>
                </a:solidFill>
              </a:rPr>
              <a:t> </a:t>
            </a:r>
            <a:r>
              <a:rPr lang="en-US" sz="2000" dirty="0">
                <a:solidFill>
                  <a:schemeClr val="tx1"/>
                </a:solidFill>
              </a:rPr>
              <a:t>8 </a:t>
            </a:r>
            <a:r>
              <a:rPr lang="bg-BG" sz="2000" dirty="0" smtClean="0">
                <a:solidFill>
                  <a:schemeClr val="tx1"/>
                </a:solidFill>
              </a:rPr>
              <a:t>протона</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bg-BG" sz="2400" b="1" dirty="0" smtClean="0"/>
              <a:t>Атомното ядро</a:t>
            </a:r>
            <a:endParaRPr lang="en-US" sz="2400" b="1" dirty="0"/>
          </a:p>
          <a:p>
            <a:pPr marL="697230" lvl="1" indent="-285750">
              <a:buFont typeface="Arial" panose="020B0604020202020204" pitchFamily="34" charset="0"/>
              <a:buChar char="•"/>
            </a:pPr>
            <a:r>
              <a:rPr lang="bg-BG" sz="2000" dirty="0"/>
              <a:t>в</a:t>
            </a:r>
            <a:r>
              <a:rPr lang="bg-BG" sz="2000" dirty="0" smtClean="0"/>
              <a:t> центъра на атома</a:t>
            </a:r>
            <a:endParaRPr lang="en-US" sz="2000" dirty="0"/>
          </a:p>
          <a:p>
            <a:pPr marL="697230" lvl="1" indent="-285750">
              <a:buFont typeface="Arial" panose="020B0604020202020204" pitchFamily="34" charset="0"/>
              <a:buChar char="•"/>
            </a:pPr>
            <a:r>
              <a:rPr lang="bg-BG" sz="2000" dirty="0"/>
              <a:t>е</a:t>
            </a:r>
            <a:r>
              <a:rPr lang="bg-BG" sz="2000" dirty="0" smtClean="0"/>
              <a:t> </a:t>
            </a:r>
            <a:r>
              <a:rPr lang="en-US" sz="2000" dirty="0" smtClean="0"/>
              <a:t>1/10000</a:t>
            </a:r>
            <a:r>
              <a:rPr lang="bg-BG" sz="2000" dirty="0" smtClean="0"/>
              <a:t>-на от размера на атома</a:t>
            </a:r>
            <a:endParaRPr lang="en-US" sz="2000" dirty="0"/>
          </a:p>
          <a:p>
            <a:pPr marL="697230" lvl="1" indent="-285750">
              <a:buFont typeface="Arial" panose="020B0604020202020204" pitchFamily="34" charset="0"/>
              <a:buChar char="•"/>
            </a:pPr>
            <a:r>
              <a:rPr lang="bg-BG" sz="2000" dirty="0" smtClean="0"/>
              <a:t>съдържа </a:t>
            </a:r>
            <a:r>
              <a:rPr lang="bg-BG" sz="2000" dirty="0"/>
              <a:t>почти цялата маса в себе </a:t>
            </a:r>
            <a:r>
              <a:rPr lang="bg-BG" sz="2000" dirty="0" smtClean="0"/>
              <a:t>си</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754326"/>
          </a:xfrm>
          <a:prstGeom prst="rect">
            <a:avLst/>
          </a:prstGeom>
          <a:noFill/>
        </p:spPr>
        <p:txBody>
          <a:bodyPr wrap="square" rtlCol="0">
            <a:spAutoFit/>
          </a:bodyPr>
          <a:lstStyle/>
          <a:p>
            <a:pPr marL="285750" indent="-285750">
              <a:buFont typeface="Arial" panose="020B0604020202020204" pitchFamily="34" charset="0"/>
              <a:buChar char="•"/>
            </a:pPr>
            <a:r>
              <a:rPr lang="bg-BG" sz="2400" dirty="0" smtClean="0"/>
              <a:t>Атомните ядра се състоят от </a:t>
            </a:r>
            <a:r>
              <a:rPr lang="bg-BG" sz="2400" b="1" dirty="0" smtClean="0"/>
              <a:t>протони</a:t>
            </a:r>
            <a:r>
              <a:rPr lang="bg-BG" sz="2400" dirty="0" smtClean="0"/>
              <a:t> и </a:t>
            </a:r>
            <a:r>
              <a:rPr lang="bg-BG" sz="2400" b="1" dirty="0" smtClean="0"/>
              <a:t>неутрони</a:t>
            </a:r>
            <a:r>
              <a:rPr lang="de-DE" sz="2000" b="1" dirty="0"/>
              <a:t/>
            </a:r>
            <a:br>
              <a:rPr lang="de-DE" sz="2000" b="1" dirty="0"/>
            </a:br>
            <a:r>
              <a:rPr lang="de-DE" sz="2000" b="1" dirty="0"/>
              <a:t/>
            </a:r>
            <a:br>
              <a:rPr lang="de-DE" sz="2000" b="1" dirty="0"/>
            </a:br>
            <a:r>
              <a:rPr lang="de-DE" sz="2000" b="1" dirty="0"/>
              <a:t/>
            </a: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dirty="0"/>
              <a:t>О</a:t>
            </a:r>
            <a:r>
              <a:rPr lang="bg-BG" sz="3600" noProof="0" dirty="0" smtClean="0"/>
              <a:t>значаване на атомните ядра</a:t>
            </a:r>
            <a:endParaRPr lang="en-US"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000" b="1" dirty="0" smtClean="0">
                <a:solidFill>
                  <a:schemeClr val="tx1"/>
                </a:solidFill>
              </a:rPr>
              <a:t>Пример</a:t>
            </a:r>
            <a:r>
              <a:rPr lang="de-DE" sz="2000" b="1" dirty="0" smtClean="0">
                <a:solidFill>
                  <a:schemeClr val="tx1"/>
                </a:solidFill>
              </a:rPr>
              <a:t>:</a:t>
            </a:r>
            <a:r>
              <a:rPr lang="de-DE" sz="2000" dirty="0">
                <a:solidFill>
                  <a:schemeClr val="tx1"/>
                </a:solidFill>
              </a:rPr>
              <a:t/>
            </a:r>
            <a:br>
              <a:rPr lang="de-DE" sz="2000" dirty="0">
                <a:solidFill>
                  <a:schemeClr val="tx1"/>
                </a:solidFill>
              </a:rPr>
            </a:br>
            <a:r>
              <a:rPr lang="bg-BG" sz="2000" dirty="0" smtClean="0">
                <a:solidFill>
                  <a:schemeClr val="tx1"/>
                </a:solidFill>
              </a:rPr>
              <a:t>Кислородът има </a:t>
            </a:r>
            <a:r>
              <a:rPr lang="en-US" sz="2000" dirty="0" smtClean="0">
                <a:solidFill>
                  <a:schemeClr val="tx1"/>
                </a:solidFill>
              </a:rPr>
              <a:t>8 </a:t>
            </a:r>
            <a:r>
              <a:rPr lang="bg-BG" sz="2000" dirty="0" smtClean="0">
                <a:solidFill>
                  <a:schemeClr val="tx1"/>
                </a:solidFill>
              </a:rPr>
              <a:t>протони и между </a:t>
            </a:r>
            <a:r>
              <a:rPr lang="en-US" sz="2000" dirty="0" smtClean="0">
                <a:solidFill>
                  <a:schemeClr val="tx1"/>
                </a:solidFill>
              </a:rPr>
              <a:t>4 </a:t>
            </a:r>
            <a:r>
              <a:rPr lang="en-US" sz="2000" dirty="0">
                <a:solidFill>
                  <a:schemeClr val="tx1"/>
                </a:solidFill>
              </a:rPr>
              <a:t>- 18 </a:t>
            </a:r>
            <a:r>
              <a:rPr lang="bg-BG" sz="2000" dirty="0" smtClean="0">
                <a:solidFill>
                  <a:schemeClr val="tx1"/>
                </a:solidFill>
              </a:rPr>
              <a:t>неутрони</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165598" y="1483315"/>
            <a:ext cx="7113271" cy="1569660"/>
          </a:xfrm>
          <a:prstGeom prst="rect">
            <a:avLst/>
          </a:prstGeom>
          <a:noFill/>
        </p:spPr>
        <p:txBody>
          <a:bodyPr wrap="square" rtlCol="0">
            <a:spAutoFit/>
          </a:bodyPr>
          <a:lstStyle/>
          <a:p>
            <a:pPr marL="285750" indent="-285750">
              <a:buFont typeface="Arial" panose="020B0604020202020204" pitchFamily="34" charset="0"/>
              <a:buChar char="•"/>
            </a:pPr>
            <a:r>
              <a:rPr lang="bg-BG" sz="2400" dirty="0" smtClean="0"/>
              <a:t>Един вид атомно ядро, което наричаме </a:t>
            </a:r>
            <a:r>
              <a:rPr lang="bg-BG" sz="2400" b="1" dirty="0" smtClean="0"/>
              <a:t>нуклид</a:t>
            </a:r>
          </a:p>
          <a:p>
            <a:pPr marL="285750" indent="-285750">
              <a:buFont typeface="Arial" panose="020B0604020202020204" pitchFamily="34" charset="0"/>
              <a:buChar char="•"/>
            </a:pPr>
            <a:r>
              <a:rPr lang="bg-BG" sz="2400" dirty="0"/>
              <a:t>с</a:t>
            </a:r>
            <a:r>
              <a:rPr lang="bg-BG" sz="2400" dirty="0" smtClean="0"/>
              <a:t>е определя от броя на протоните и неутроните</a:t>
            </a:r>
            <a:endParaRPr lang="en-US"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Означаване на атомните ядра</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bg-BG" sz="2000" b="1" dirty="0" smtClean="0">
                    <a:solidFill>
                      <a:schemeClr val="tx1"/>
                    </a:solidFill>
                  </a:rPr>
                  <a:t>Пример</a:t>
                </a:r>
                <a:r>
                  <a:rPr lang="de-DE" sz="2000" b="1" dirty="0" smtClean="0">
                    <a:solidFill>
                      <a:schemeClr val="tx1"/>
                    </a:solidFill>
                  </a:rPr>
                  <a:t>:</a:t>
                </a:r>
                <a:r>
                  <a:rPr lang="de-DE" sz="2000" dirty="0">
                    <a:solidFill>
                      <a:schemeClr val="tx1"/>
                    </a:solidFill>
                  </a:rPr>
                  <a:t/>
                </a:r>
                <a:br>
                  <a:rPr lang="de-DE" sz="2000" dirty="0">
                    <a:solidFill>
                      <a:schemeClr val="tx1"/>
                    </a:solidFill>
                  </a:rPr>
                </a:br>
                <a:r>
                  <a:rPr lang="bg-BG" sz="2000" dirty="0" smtClean="0">
                    <a:solidFill>
                      <a:schemeClr val="tx1"/>
                    </a:solidFill>
                  </a:rPr>
                  <a:t>Нуклидът Кислород-16 има </a:t>
                </a:r>
                <a:r>
                  <a:rPr lang="en-US" sz="2000" dirty="0" smtClean="0">
                    <a:solidFill>
                      <a:schemeClr val="tx1"/>
                    </a:solidFill>
                  </a:rPr>
                  <a:t>8 </a:t>
                </a:r>
                <a:r>
                  <a:rPr lang="bg-BG" sz="2000" dirty="0" smtClean="0">
                    <a:solidFill>
                      <a:schemeClr val="tx1"/>
                    </a:solidFill>
                  </a:rPr>
                  <a:t>протони и 8 неутрони</a:t>
                </a:r>
                <a:r>
                  <a:rPr lang="en-US" sz="2000" dirty="0" smtClean="0">
                    <a:solidFill>
                      <a:schemeClr val="tx1"/>
                    </a:solidFill>
                  </a:rPr>
                  <a:t> </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en-US">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165598" y="1483315"/>
            <a:ext cx="7113271" cy="1569660"/>
          </a:xfrm>
          <a:prstGeom prst="rect">
            <a:avLst/>
          </a:prstGeom>
          <a:noFill/>
        </p:spPr>
        <p:txBody>
          <a:bodyPr wrap="square" rtlCol="0">
            <a:spAutoFit/>
          </a:bodyPr>
          <a:lstStyle/>
          <a:p>
            <a:pPr marL="285750" indent="-285750">
              <a:buFont typeface="Arial" panose="020B0604020202020204" pitchFamily="34" charset="0"/>
              <a:buChar char="•"/>
            </a:pPr>
            <a:r>
              <a:rPr lang="bg-BG" sz="2400" dirty="0"/>
              <a:t>Един вид атомно ядро, което наричаме нуклид</a:t>
            </a:r>
          </a:p>
          <a:p>
            <a:pPr marL="285750" indent="-285750">
              <a:buFont typeface="Arial" panose="020B0604020202020204" pitchFamily="34" charset="0"/>
              <a:buChar char="•"/>
            </a:pPr>
            <a:r>
              <a:rPr lang="bg-BG" sz="2400" dirty="0"/>
              <a:t>се определя от броя на протоните и </a:t>
            </a:r>
            <a:r>
              <a:rPr lang="bg-BG" sz="2400" dirty="0" smtClean="0"/>
              <a:t>неутроните</a:t>
            </a:r>
            <a:endParaRPr lang="bg-BG"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dirty="0" smtClean="0"/>
              <a:t>Означаване на атомните ядра</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bg-BG" sz="2000" b="1" dirty="0" smtClean="0">
                    <a:solidFill>
                      <a:schemeClr val="tx1"/>
                    </a:solidFill>
                  </a:rPr>
                  <a:t>Пример</a:t>
                </a:r>
                <a:r>
                  <a:rPr lang="de-DE" sz="2000" b="1" dirty="0" smtClean="0">
                    <a:solidFill>
                      <a:schemeClr val="tx1"/>
                    </a:solidFill>
                  </a:rPr>
                  <a:t>:</a:t>
                </a:r>
                <a:r>
                  <a:rPr lang="de-DE" sz="2000" dirty="0">
                    <a:solidFill>
                      <a:schemeClr val="tx1"/>
                    </a:solidFill>
                  </a:rPr>
                  <a:t/>
                </a:r>
                <a:br>
                  <a:rPr lang="de-DE" sz="2000" dirty="0">
                    <a:solidFill>
                      <a:schemeClr val="tx1"/>
                    </a:solidFill>
                  </a:rPr>
                </a:br>
                <a:r>
                  <a:rPr lang="bg-BG" sz="2000" dirty="0" smtClean="0">
                    <a:solidFill>
                      <a:schemeClr val="tx1"/>
                    </a:solidFill>
                  </a:rPr>
                  <a:t>Нуклидът Кислород-17 има </a:t>
                </a:r>
                <a:r>
                  <a:rPr lang="en-US" sz="2000" dirty="0" smtClean="0">
                    <a:solidFill>
                      <a:schemeClr val="tx1"/>
                    </a:solidFill>
                  </a:rPr>
                  <a:t>8 </a:t>
                </a:r>
                <a:r>
                  <a:rPr lang="bg-BG" sz="2000" dirty="0" smtClean="0">
                    <a:solidFill>
                      <a:schemeClr val="tx1"/>
                    </a:solidFill>
                  </a:rPr>
                  <a:t>протони и</a:t>
                </a:r>
                <a:r>
                  <a:rPr lang="en-US" sz="2000" dirty="0" smtClean="0">
                    <a:solidFill>
                      <a:schemeClr val="tx1"/>
                    </a:solidFill>
                  </a:rPr>
                  <a:t> 9</a:t>
                </a:r>
                <a:r>
                  <a:rPr lang="bg-BG" sz="2000" dirty="0" smtClean="0">
                    <a:solidFill>
                      <a:schemeClr val="tx1"/>
                    </a:solidFill>
                  </a:rPr>
                  <a:t>неутрони</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en-US">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090574" y="1383311"/>
                <a:ext cx="7113271" cy="2915157"/>
              </a:xfrm>
              <a:prstGeom prst="rect">
                <a:avLst/>
              </a:prstGeom>
              <a:noFill/>
            </p:spPr>
            <p:txBody>
              <a:bodyPr wrap="square" rtlCol="0">
                <a:spAutoFit/>
              </a:bodyPr>
              <a:lstStyle/>
              <a:p>
                <a:pPr marL="285750" indent="-285750">
                  <a:buFont typeface="Arial" panose="020B0604020202020204" pitchFamily="34" charset="0"/>
                  <a:buChar char="•"/>
                </a:pPr>
                <a:r>
                  <a:rPr lang="bg-BG" sz="2400" dirty="0"/>
                  <a:t>Един вид атомно ядро, което наричаме нуклид</a:t>
                </a:r>
              </a:p>
              <a:p>
                <a:pPr marL="285750" indent="-285750">
                  <a:buFont typeface="Arial" panose="020B0604020202020204" pitchFamily="34" charset="0"/>
                  <a:buChar char="•"/>
                </a:pPr>
                <a:r>
                  <a:rPr lang="bg-BG" sz="2400" dirty="0"/>
                  <a:t>се определя от броя на протоните и </a:t>
                </a:r>
                <a:r>
                  <a:rPr lang="bg-BG" sz="2400" dirty="0" smtClean="0"/>
                  <a:t>неутроните</a:t>
                </a:r>
              </a:p>
              <a:p>
                <a:pPr marL="285750" indent="-285750">
                  <a:buFont typeface="Arial" panose="020B0604020202020204" pitchFamily="34" charset="0"/>
                  <a:buChar char="•"/>
                </a:pPr>
                <a:r>
                  <a:rPr lang="bg-BG" sz="2400" dirty="0" smtClean="0"/>
                  <a:t>Ние пишем</a:t>
                </a:r>
                <a:r>
                  <a:rPr lang="de-DE" sz="2400" dirty="0" smtClean="0"/>
                  <a:t>:</a:t>
                </a:r>
                <a:endParaRPr lang="de-DE" sz="2400" dirty="0"/>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090574" y="1383311"/>
                <a:ext cx="7113271" cy="2915157"/>
              </a:xfrm>
              <a:prstGeom prst="rect">
                <a:avLst/>
              </a:prstGeom>
              <a:blipFill>
                <a:blip r:embed="rId3"/>
                <a:stretch>
                  <a:fillRect l="-1200" t="-1674"/>
                </a:stretch>
              </a:blipFill>
            </p:spPr>
            <p:txBody>
              <a:bodyPr/>
              <a:lstStyle/>
              <a:p>
                <a:r>
                  <a:rPr lang="en-US">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Означаване на атомните ядра</a:t>
            </a:r>
            <a:endParaRPr lang="en-US"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a:t>
            </a:r>
            <a:r>
              <a:rPr lang="de-DE" sz="2400" dirty="0"/>
              <a:t>…   </a:t>
            </a:r>
            <a:r>
              <a:rPr lang="bg-BG" sz="2400" dirty="0" smtClean="0"/>
              <a:t>символ за елемент</a:t>
            </a:r>
            <a:r>
              <a:rPr lang="de-DE" sz="2400" dirty="0"/>
              <a:t/>
            </a:r>
            <a:br>
              <a:rPr lang="de-DE" sz="2400" dirty="0"/>
            </a:br>
            <a:r>
              <a:rPr lang="de-DE" sz="2400" b="1" dirty="0"/>
              <a:t>Z</a:t>
            </a:r>
            <a:r>
              <a:rPr lang="de-DE" sz="2400" dirty="0"/>
              <a:t>…   </a:t>
            </a:r>
            <a:r>
              <a:rPr lang="bg-BG" sz="2400" dirty="0" smtClean="0"/>
              <a:t>атомен номер</a:t>
            </a:r>
            <a:r>
              <a:rPr lang="de-DE" sz="2400" dirty="0" smtClean="0"/>
              <a:t> /</a:t>
            </a:r>
            <a:r>
              <a:rPr lang="bg-BG" sz="2400" dirty="0" smtClean="0"/>
              <a:t> брой протони</a:t>
            </a:r>
            <a:r>
              <a:rPr lang="de-DE" sz="2400" dirty="0"/>
              <a:t/>
            </a:r>
            <a:br>
              <a:rPr lang="de-DE" sz="2400" dirty="0"/>
            </a:br>
            <a:r>
              <a:rPr lang="de-DE" sz="2400" b="1" dirty="0"/>
              <a:t>N</a:t>
            </a:r>
            <a:r>
              <a:rPr lang="de-DE" sz="2400" dirty="0"/>
              <a:t>…   </a:t>
            </a:r>
            <a:r>
              <a:rPr lang="bg-BG" sz="2400" dirty="0" smtClean="0"/>
              <a:t>брой неутрони</a:t>
            </a:r>
            <a:r>
              <a:rPr lang="de-DE" sz="2400" dirty="0"/>
              <a:t/>
            </a:r>
            <a:br>
              <a:rPr lang="de-DE" sz="2400" dirty="0"/>
            </a:br>
            <a:r>
              <a:rPr lang="de-DE" sz="2400" b="1" dirty="0"/>
              <a:t>A</a:t>
            </a:r>
            <a:r>
              <a:rPr lang="de-DE" sz="2400" dirty="0"/>
              <a:t>…   </a:t>
            </a:r>
            <a:r>
              <a:rPr lang="bg-BG" sz="2400" dirty="0" smtClean="0"/>
              <a:t>масово число</a:t>
            </a:r>
            <a:r>
              <a:rPr lang="de-DE" sz="2400" dirty="0"/>
              <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12480"/>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bg-BG" sz="2800" b="1" u="sng" dirty="0" smtClean="0">
                <a:solidFill>
                  <a:srgbClr val="000000"/>
                </a:solidFill>
              </a:rPr>
              <a:t>Задача</a:t>
            </a:r>
            <a:r>
              <a:rPr lang="de-DE" sz="2800" dirty="0">
                <a:solidFill>
                  <a:schemeClr val="tx1"/>
                </a:solidFill>
              </a:rPr>
              <a:t/>
            </a:r>
            <a:br>
              <a:rPr lang="de-DE" sz="2800" dirty="0">
                <a:solidFill>
                  <a:schemeClr val="tx1"/>
                </a:solidFill>
              </a:rPr>
            </a:br>
            <a:r>
              <a:rPr lang="bg-BG" sz="2800" dirty="0" smtClean="0">
                <a:solidFill>
                  <a:schemeClr val="tx1"/>
                </a:solidFill>
              </a:rPr>
              <a:t>Колко неутрони има</a:t>
            </a:r>
            <a:r>
              <a:rPr lang="en-US" sz="2800" dirty="0">
                <a:solidFill>
                  <a:schemeClr val="tx1"/>
                </a:solidFill>
              </a:rPr>
              <a:t/>
            </a:r>
            <a:br>
              <a:rPr lang="en-US" sz="2800" dirty="0">
                <a:solidFill>
                  <a:schemeClr val="tx1"/>
                </a:solidFill>
              </a:rPr>
            </a:br>
            <a:r>
              <a:rPr lang="bg-BG" sz="2800" b="1" dirty="0" smtClean="0">
                <a:solidFill>
                  <a:schemeClr val="tx1"/>
                </a:solidFill>
              </a:rPr>
              <a:t>Уран</a:t>
            </a:r>
            <a:r>
              <a:rPr lang="de-DE" sz="2800" b="1" dirty="0" smtClean="0">
                <a:solidFill>
                  <a:schemeClr val="tx1"/>
                </a:solidFill>
              </a:rPr>
              <a:t>-238</a:t>
            </a:r>
            <a:r>
              <a:rPr lang="de-DE" sz="2800" dirty="0" smtClean="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bg-BG" sz="3600" noProof="0" dirty="0" smtClean="0"/>
              <a:t>Означаване на атомните ядра</a:t>
            </a:r>
            <a:endParaRPr lang="en-US"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102691" y="3141133"/>
            <a:ext cx="1969774" cy="341632"/>
          </a:xfrm>
          <a:prstGeom prst="rect">
            <a:avLst/>
          </a:prstGeom>
          <a:solidFill>
            <a:schemeClr val="bg1"/>
          </a:solidFill>
        </p:spPr>
        <p:txBody>
          <a:bodyPr wrap="square" rtlCol="0">
            <a:spAutoFit/>
          </a:bodyPr>
          <a:lstStyle/>
          <a:p>
            <a:r>
              <a:rPr lang="bg-BG" dirty="0" smtClean="0"/>
              <a:t>Масово число </a:t>
            </a:r>
            <a:r>
              <a:rPr lang="de-DE" dirty="0" smtClean="0"/>
              <a:t>A</a:t>
            </a:r>
            <a:endParaRPr lang="de-DE" dirty="0"/>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bg-BG" dirty="0" smtClean="0"/>
              <a:t>Брой протони </a:t>
            </a:r>
            <a:r>
              <a:rPr lang="de-DE" dirty="0" smtClean="0"/>
              <a:t>Z</a:t>
            </a:r>
            <a:endParaRPr lang="de-DE" dirty="0"/>
          </a:p>
        </p:txBody>
      </p:sp>
      <p:sp>
        <p:nvSpPr>
          <p:cNvPr id="12" name="Textfeld 11">
            <a:extLst>
              <a:ext uri="{FF2B5EF4-FFF2-40B4-BE49-F238E27FC236}">
                <a16:creationId xmlns:a16="http://schemas.microsoft.com/office/drawing/2014/main" id="{CA51256E-482A-4F9C-8FDA-E4B37F64D81E}"/>
              </a:ext>
            </a:extLst>
          </p:cNvPr>
          <p:cNvSpPr txBox="1"/>
          <p:nvPr/>
        </p:nvSpPr>
        <p:spPr>
          <a:xfrm>
            <a:off x="4855313" y="4077726"/>
            <a:ext cx="2409087" cy="590931"/>
          </a:xfrm>
          <a:prstGeom prst="rect">
            <a:avLst/>
          </a:prstGeom>
          <a:solidFill>
            <a:schemeClr val="bg1"/>
          </a:solidFill>
        </p:spPr>
        <p:txBody>
          <a:bodyPr wrap="square" rtlCol="0">
            <a:spAutoFit/>
          </a:bodyPr>
          <a:lstStyle/>
          <a:p>
            <a:r>
              <a:rPr lang="bg-BG" dirty="0" smtClean="0"/>
              <a:t>Химически символ</a:t>
            </a:r>
          </a:p>
          <a:p>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bg-BG" sz="3600" noProof="0" dirty="0" smtClean="0"/>
              <a:t>Означаване на атомните ядра</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624627"/>
            <a:chOff x="1398424" y="1360021"/>
            <a:chExt cx="3822162" cy="2624627"/>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111548"/>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bg-BG" sz="2800" dirty="0" smtClean="0">
                      <a:solidFill>
                        <a:schemeClr val="tx1"/>
                      </a:solidFill>
                    </a:rPr>
                    <a:t>Погледнете таблицата на нуклидите. За да направите това отворете</a:t>
                  </a:r>
                  <a:r>
                    <a:rPr lang="de-DE" sz="2800" dirty="0">
                      <a:solidFill>
                        <a:schemeClr val="tx1"/>
                      </a:solidFill>
                    </a:rPr>
                    <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a:t>
                  </a:r>
                  <a:r>
                    <a:rPr lang="bg-BG" sz="2800" b="1" dirty="0" smtClean="0">
                      <a:solidFill>
                        <a:schemeClr val="tx1"/>
                      </a:solidFill>
                    </a:rPr>
                    <a:t>Интерактивна таблица на нуклидите</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111548"/>
                </a:xfrm>
                <a:prstGeom prst="round2SameRect">
                  <a:avLst>
                    <a:gd name="adj1" fmla="val 0"/>
                    <a:gd name="adj2" fmla="val 0"/>
                  </a:avLst>
                </a:prstGeom>
                <a:blipFill>
                  <a:blip r:embed="rId5"/>
                  <a:stretch>
                    <a:fillRect t="-5460" r="-1789" b="-10632"/>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bg-BG" sz="3600" dirty="0" smtClean="0"/>
              <a:t>Времеви график</a:t>
            </a:r>
            <a:endParaRPr lang="en-US"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339764382"/>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bg-BG" sz="1800" b="1" cap="small" baseline="0" dirty="0" smtClean="0">
                          <a:latin typeface="Open Sans" panose="020B0606030504020204" pitchFamily="34" charset="0"/>
                          <a:ea typeface="Open Sans" panose="020B0606030504020204" pitchFamily="34" charset="0"/>
                          <a:cs typeface="Open Sans" panose="020B0606030504020204" pitchFamily="34" charset="0"/>
                        </a:rPr>
                        <a:t>Време</a:t>
                      </a:r>
                      <a:endParaRPr lang="de-DE" sz="1800" b="1" cap="sm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bg-BG" sz="1800" b="1" cap="small" baseline="0" dirty="0" smtClean="0">
                          <a:latin typeface="Open Sans" panose="020B0606030504020204" pitchFamily="34" charset="0"/>
                          <a:ea typeface="Open Sans" panose="020B0606030504020204" pitchFamily="34" charset="0"/>
                          <a:cs typeface="Open Sans" panose="020B0606030504020204" pitchFamily="34" charset="0"/>
                        </a:rPr>
                        <a:t>Съдържание</a:t>
                      </a:r>
                      <a:endParaRPr lang="de-DE" sz="1800" b="1" cap="sm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bg-BG"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Част </a:t>
                      </a:r>
                      <a:r>
                        <a:rPr lang="en-US"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I</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bg-BG"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Въведение</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bg-BG"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Част</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II</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bg-BG"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Атомни ядра</a:t>
                      </a:r>
                      <a:r>
                        <a:rPr lang="bg-BG" sz="1500" b="0" baseline="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&amp; </a:t>
                      </a:r>
                      <a:r>
                        <a:rPr lang="bg-BG"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техните особености</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bg-BG"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Почивка</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bg-BG"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Част</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III</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bg-BG"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Еволюция на звезда</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bg-BG"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Част</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IV</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bg-BG"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Към по-високите</a:t>
                      </a:r>
                      <a:r>
                        <a:rPr lang="bg-BG" sz="1500" baseline="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елементи</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bg-BG"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Почивка за обяд</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bg-BG"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Част</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V</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bg-BG"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Звездите в лаборатория</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bg-BG"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Почивка</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bg-BG"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Част</a:t>
                      </a:r>
                      <a:r>
                        <a:rPr lang="de-DE" sz="15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V</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bg-BG" sz="15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Звездите в лаборатория</a:t>
                      </a:r>
                      <a:r>
                        <a:rPr lang="bg-BG" sz="1500" baseline="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 продължение</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bg-BG" sz="1500" b="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Заключение</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bg-BG" sz="3600" cap="small" noProof="0" dirty="0" smtClean="0"/>
              <a:t>Как може атомното ядро </a:t>
            </a:r>
          </a:p>
          <a:p>
            <a:pPr algn="ctr"/>
            <a:r>
              <a:rPr lang="bg-BG" sz="3600" b="1" cap="small" dirty="0"/>
              <a:t>д</a:t>
            </a:r>
            <a:r>
              <a:rPr lang="bg-BG" sz="3600" b="1" cap="small" dirty="0" smtClean="0"/>
              <a:t>а се променя?</a:t>
            </a:r>
            <a:endParaRPr lang="en-US" sz="3600" b="1" cap="small" noProof="0" dirty="0"/>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bg-BG" sz="3600" noProof="0" dirty="0" smtClean="0"/>
              <a:t>Ядрени реакции</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2"/>
            <a:ext cx="5775737" cy="2766867"/>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r>
                <a:rPr lang="en-US" sz="2800" b="1" dirty="0" smtClean="0">
                  <a:latin typeface="+mj-lt"/>
                </a:rPr>
                <a:t> </a:t>
              </a:r>
              <a:r>
                <a:rPr lang="en-US" sz="2800" b="1" dirty="0">
                  <a:latin typeface="+mj-lt"/>
                </a:rPr>
                <a:t>1</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bg-BG" sz="2800" dirty="0" smtClean="0">
                      <a:solidFill>
                        <a:schemeClr val="tx1"/>
                      </a:solidFill>
                    </a:rPr>
                    <a:t>Групирайте се в </a:t>
                  </a:r>
                  <a:r>
                    <a:rPr lang="bg-BG" sz="2800" b="1" dirty="0" smtClean="0">
                      <a:solidFill>
                        <a:schemeClr val="tx1"/>
                      </a:solidFill>
                    </a:rPr>
                    <a:t>Групи по четири</a:t>
                  </a:r>
                  <a:r>
                    <a:rPr lang="bg-BG" sz="2800" dirty="0">
                      <a:solidFill>
                        <a:schemeClr val="tx1"/>
                      </a:solidFill>
                    </a:rPr>
                    <a:t> и </a:t>
                  </a:r>
                  <a:r>
                    <a:rPr lang="bg-BG" sz="2800" dirty="0" smtClean="0">
                      <a:solidFill>
                        <a:schemeClr val="tx1"/>
                      </a:solidFill>
                    </a:rPr>
                    <a:t>определете </a:t>
                  </a:r>
                  <a:r>
                    <a:rPr lang="bg-BG" sz="2800" dirty="0">
                      <a:solidFill>
                        <a:schemeClr val="tx1"/>
                      </a:solidFill>
                    </a:rPr>
                    <a:t>вашите експертни </a:t>
                  </a:r>
                  <a:r>
                    <a:rPr lang="bg-BG" sz="2800" dirty="0" smtClean="0">
                      <a:solidFill>
                        <a:schemeClr val="tx1"/>
                      </a:solidFill>
                    </a:rPr>
                    <a:t>задачи.</a:t>
                  </a:r>
                  <a:endParaRPr lang="bg-BG" sz="2800" b="1" dirty="0" smtClean="0">
                    <a:solidFill>
                      <a:schemeClr val="tx1"/>
                    </a:solidFill>
                    <a:latin typeface="Cambria Math" panose="02040503050406030204" pitchFamily="18" charset="0"/>
                  </a:endParaRPr>
                </a:p>
                <a:p>
                  <a:pPr algn="ctr">
                    <a:spcAft>
                      <a:spcPts val="1200"/>
                    </a:spcAft>
                  </a:pP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2.2 </a:t>
                  </a:r>
                  <a:r>
                    <a:rPr lang="bg-BG" sz="2800" b="1" dirty="0" smtClean="0">
                      <a:solidFill>
                        <a:schemeClr val="tx1"/>
                      </a:solidFill>
                    </a:rPr>
                    <a:t>Работен лист за групата за пъзели</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t="-6593" r="-2842" b="-11264"/>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bg-BG" sz="3600" noProof="0" dirty="0" smtClean="0"/>
              <a:t>Ядрени реакции</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567120"/>
            <a:chOff x="1398424" y="1360021"/>
            <a:chExt cx="3822162" cy="356712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r>
                <a:rPr lang="en-US" sz="2800" b="1" dirty="0" smtClean="0">
                  <a:latin typeface="+mj-lt"/>
                </a:rPr>
                <a:t> </a:t>
              </a:r>
              <a:r>
                <a:rPr lang="en-US" sz="2800" b="1" dirty="0">
                  <a:latin typeface="+mj-lt"/>
                </a:rPr>
                <a:t>2</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305404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bg-BG" sz="2800" dirty="0" smtClean="0">
                      <a:solidFill>
                        <a:schemeClr val="tx1"/>
                      </a:solidFill>
                    </a:rPr>
                    <a:t>Групирайте се в експертни групи и работете заедно върху </a:t>
                  </a:r>
                  <a:r>
                    <a:rPr lang="bg-BG" sz="2800" b="1" dirty="0" smtClean="0">
                      <a:solidFill>
                        <a:schemeClr val="tx1"/>
                      </a:solidFill>
                    </a:rPr>
                    <a:t>Задачите за експерти</a:t>
                  </a:r>
                  <a:r>
                    <a:rPr lang="bg-BG" sz="2800" dirty="0" smtClean="0">
                      <a:solidFill>
                        <a:schemeClr val="tx1"/>
                      </a:solidFill>
                    </a:rPr>
                    <a:t>. </a:t>
                  </a:r>
                  <a:r>
                    <a:rPr lang="de-DE" sz="2800" dirty="0">
                      <a:solidFill>
                        <a:schemeClr val="tx1"/>
                      </a:solidFill>
                    </a:rPr>
                    <a:t/>
                  </a:r>
                  <a:br>
                    <a:rPr lang="de-DE" sz="2800" dirty="0">
                      <a:solidFill>
                        <a:schemeClr val="tx1"/>
                      </a:solidFill>
                    </a:rPr>
                  </a:br>
                  <a:r>
                    <a:rPr lang="bg-BG" sz="2800" dirty="0" smtClean="0">
                      <a:solidFill>
                        <a:schemeClr val="tx1"/>
                      </a:solidFill>
                    </a:rPr>
                    <a:t>Използвайте таблицата на нуклидите, ако е необходимо</a:t>
                  </a:r>
                  <a:r>
                    <a:rPr lang="de-DE" sz="2800" b="1" dirty="0">
                      <a:solidFill>
                        <a:schemeClr val="tx1"/>
                      </a:solidFill>
                      <a:latin typeface="Cambria Math" panose="02040503050406030204" pitchFamily="18" charset="0"/>
                    </a:rPr>
                    <a:t/>
                  </a:r>
                  <a:br>
                    <a:rPr lang="de-DE" sz="2800" b="1" dirty="0">
                      <a:solidFill>
                        <a:schemeClr val="tx1"/>
                      </a:solidFill>
                      <a:latin typeface="Cambria Math" panose="02040503050406030204" pitchFamily="18" charset="0"/>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a:t>
                  </a:r>
                  <a:r>
                    <a:rPr lang="bg-BG" sz="2800" b="1" dirty="0" smtClean="0">
                      <a:solidFill>
                        <a:schemeClr val="tx1"/>
                      </a:solidFill>
                    </a:rPr>
                    <a:t>Интерактивна таблица на нуклидите</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3054041"/>
                </a:xfrm>
                <a:prstGeom prst="round2SameRect">
                  <a:avLst>
                    <a:gd name="adj1" fmla="val 0"/>
                    <a:gd name="adj2" fmla="val 0"/>
                  </a:avLst>
                </a:prstGeom>
                <a:blipFill>
                  <a:blip r:embed="rId5"/>
                  <a:stretch>
                    <a:fillRect l="-211" t="-2187" r="-1895" b="-5765"/>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bg-BG" sz="3600" noProof="0" dirty="0" smtClean="0"/>
              <a:t>Ядрени реакции</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r>
                <a:rPr lang="en-US" sz="2800" b="1" dirty="0" smtClean="0">
                  <a:latin typeface="+mj-lt"/>
                </a:rPr>
                <a:t> </a:t>
              </a:r>
              <a:r>
                <a:rPr lang="en-US" sz="2800" b="1" dirty="0">
                  <a:latin typeface="+mj-lt"/>
                </a:rPr>
                <a:t>3</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bg-BG" sz="2800" dirty="0">
                  <a:solidFill>
                    <a:schemeClr val="tx1"/>
                  </a:solidFill>
                </a:rPr>
                <a:t>Съберете се отново в първоначалните групи и работете заедно по </a:t>
              </a:r>
              <a:r>
                <a:rPr lang="bg-BG" sz="2800" b="1" dirty="0">
                  <a:solidFill>
                    <a:schemeClr val="tx1"/>
                  </a:solidFill>
                </a:rPr>
                <a:t>задачите на домашната </a:t>
              </a:r>
              <a:r>
                <a:rPr lang="bg-BG" sz="2800" b="1" dirty="0" smtClean="0">
                  <a:solidFill>
                    <a:schemeClr val="tx1"/>
                  </a:solidFill>
                </a:rPr>
                <a:t>група</a:t>
              </a:r>
              <a:r>
                <a:rPr lang="bg-BG" sz="2800" dirty="0" smtClean="0">
                  <a:solidFill>
                    <a:schemeClr val="tx1"/>
                  </a:solidFill>
                </a:rPr>
                <a:t>.</a:t>
              </a:r>
              <a:endParaRPr lang="en-GB" sz="28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bg-BG" sz="3600" b="1" cap="small" noProof="0" dirty="0" smtClean="0"/>
              <a:t>Защо </a:t>
            </a:r>
          </a:p>
          <a:p>
            <a:pPr algn="ctr"/>
            <a:r>
              <a:rPr lang="bg-BG" sz="3600" cap="small" noProof="0" dirty="0" smtClean="0"/>
              <a:t>се извършват </a:t>
            </a:r>
          </a:p>
          <a:p>
            <a:pPr algn="ctr"/>
            <a:r>
              <a:rPr lang="bg-BG" sz="3600" cap="small" noProof="0" dirty="0" smtClean="0"/>
              <a:t>ядрени преобразувания</a:t>
            </a:r>
            <a:r>
              <a:rPr lang="en-US" sz="3600" cap="small" noProof="0" dirty="0" smtClean="0"/>
              <a:t>?</a:t>
            </a:r>
            <a:endParaRPr lang="en-US" sz="3600" cap="small" noProof="0" dirty="0"/>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701040" y="1427660"/>
            <a:ext cx="5645787" cy="4647426"/>
          </a:xfrm>
          <a:prstGeom prst="rect">
            <a:avLst/>
          </a:prstGeom>
          <a:noFill/>
        </p:spPr>
        <p:txBody>
          <a:bodyPr wrap="square" rtlCol="0">
            <a:spAutoFit/>
          </a:bodyPr>
          <a:lstStyle/>
          <a:p>
            <a:pPr marL="285750" indent="-285750">
              <a:buFont typeface="Arial" panose="020B0604020202020204" pitchFamily="34" charset="0"/>
              <a:buChar char="•"/>
            </a:pPr>
            <a:r>
              <a:rPr lang="bg-BG" sz="2400" b="1" dirty="0"/>
              <a:t>Енергията на свързване </a:t>
            </a:r>
            <a:r>
              <a:rPr lang="bg-BG" sz="2400" dirty="0"/>
              <a:t>е мярка за стабилността на атомното </a:t>
            </a:r>
            <a:r>
              <a:rPr lang="bg-BG" sz="2400" dirty="0" smtClean="0"/>
              <a:t>ядро</a:t>
            </a:r>
          </a:p>
          <a:p>
            <a:pPr marL="285750" indent="-285750">
              <a:buFont typeface="Arial" panose="020B0604020202020204" pitchFamily="34" charset="0"/>
              <a:buChar char="•"/>
            </a:pPr>
            <a:r>
              <a:rPr lang="bg-BG" sz="2000" dirty="0"/>
              <a:t>Стабилността зависи от разпределението на </a:t>
            </a:r>
            <a:r>
              <a:rPr lang="bg-BG" sz="2000" dirty="0" smtClean="0"/>
              <a:t>броя </a:t>
            </a:r>
            <a:r>
              <a:rPr lang="bg-BG" sz="2000" dirty="0"/>
              <a:t>на протоните и неутроните, както и от </a:t>
            </a:r>
            <a:r>
              <a:rPr lang="bg-BG" sz="2000" dirty="0" smtClean="0"/>
              <a:t>комплексните </a:t>
            </a:r>
            <a:r>
              <a:rPr lang="bg-BG" sz="2000" dirty="0"/>
              <a:t>фактори на симетрия</a:t>
            </a:r>
          </a:p>
          <a:p>
            <a:pPr marL="285750" indent="-285750">
              <a:buFont typeface="Arial" panose="020B0604020202020204" pitchFamily="34" charset="0"/>
              <a:buChar char="•"/>
            </a:pPr>
            <a:r>
              <a:rPr lang="bg-BG" sz="2400" dirty="0"/>
              <a:t>Ядрата, които могат да преминат в стабилни състояния чрез ядрени преобразувания, са нестабилни (радиоактивни</a:t>
            </a:r>
            <a:r>
              <a:rPr lang="bg-BG" sz="2400" dirty="0" smtClean="0"/>
              <a:t>)</a:t>
            </a:r>
          </a:p>
          <a:p>
            <a:pPr marL="285750" indent="-285750">
              <a:buFont typeface="Arial" panose="020B0604020202020204" pitchFamily="34" charset="0"/>
              <a:buChar char="•"/>
            </a:pPr>
            <a:r>
              <a:rPr lang="bg-BG" sz="2400" dirty="0"/>
              <a:t>Ядрата също могат да достигнат по-стабилно състояние чрез ядрен синтез</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Свързваща енергия</a:t>
            </a:r>
            <a:endParaRPr lang="en-US"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bg-BG" sz="1100" dirty="0" smtClean="0">
                <a:solidFill>
                  <a:srgbClr val="000000"/>
                </a:solidFill>
              </a:rPr>
              <a:t>Свързваща енергия за нуклон</a:t>
            </a:r>
            <a:r>
              <a:rPr lang="de-DE" sz="1100" dirty="0" smtClean="0">
                <a:solidFill>
                  <a:srgbClr val="000000"/>
                </a:solidFill>
              </a:rPr>
              <a:t> </a:t>
            </a:r>
            <a:r>
              <a:rPr lang="de-DE" sz="1100" dirty="0">
                <a:solidFill>
                  <a:srgbClr val="000000"/>
                </a:solidFill>
              </a:rPr>
              <a:t>(MeV)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bg-BG" sz="1100" dirty="0" smtClean="0">
                <a:solidFill>
                  <a:srgbClr val="000000"/>
                </a:solidFill>
              </a:rPr>
              <a:t>Масово число</a:t>
            </a:r>
            <a:r>
              <a:rPr lang="de-DE" sz="1100" dirty="0" smtClean="0">
                <a:solidFill>
                  <a:srgbClr val="000000"/>
                </a:solidFill>
              </a:rPr>
              <a:t> </a:t>
            </a:r>
            <a:r>
              <a:rPr lang="de-DE" sz="1100" dirty="0">
                <a:solidFill>
                  <a:srgbClr val="000000"/>
                </a:solidFill>
              </a:rPr>
              <a:t>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Свързваща енергия</a:t>
            </a:r>
            <a:endParaRPr lang="en-US"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7"/>
          </a:xfrm>
          <a:prstGeom prst="rect">
            <a:avLst/>
          </a:prstGeom>
          <a:noFill/>
        </p:spPr>
        <p:txBody>
          <a:bodyPr wrap="square" rtlCol="0">
            <a:spAutoFit/>
          </a:bodyPr>
          <a:lstStyle/>
          <a:p>
            <a:pPr algn="ctr"/>
            <a:r>
              <a:rPr lang="bg-BG" sz="1400" b="1" dirty="0" smtClean="0">
                <a:solidFill>
                  <a:srgbClr val="000000"/>
                </a:solidFill>
              </a:rPr>
              <a:t>Свързваща енергия на нуклон </a:t>
            </a:r>
            <a:r>
              <a:rPr lang="de-DE" sz="1400" b="1" dirty="0" smtClean="0">
                <a:solidFill>
                  <a:srgbClr val="000000"/>
                </a:solidFill>
              </a:rPr>
              <a:t>(</a:t>
            </a:r>
            <a:r>
              <a:rPr lang="de-DE" sz="1400" b="1" dirty="0">
                <a:solidFill>
                  <a:srgbClr val="000000"/>
                </a:solidFill>
              </a:rPr>
              <a:t>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bg-BG" sz="1400" b="1" dirty="0" smtClean="0">
                <a:solidFill>
                  <a:srgbClr val="000000"/>
                </a:solidFill>
              </a:rPr>
              <a:t>Масово число </a:t>
            </a:r>
            <a:r>
              <a:rPr lang="de-DE" sz="1400" b="1" dirty="0" smtClean="0">
                <a:solidFill>
                  <a:srgbClr val="000000"/>
                </a:solidFill>
              </a:rPr>
              <a:t>A</a:t>
            </a:r>
            <a:endParaRPr lang="de-DE" sz="1400" b="1" dirty="0">
              <a:solidFill>
                <a:srgbClr val="000000"/>
              </a:solidFill>
            </a:endParaRP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bg-BG" sz="3600" noProof="0" dirty="0" smtClean="0"/>
              <a:t>Таблица на нуклидите</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bg-BG" sz="2800" dirty="0" smtClean="0">
                      <a:solidFill>
                        <a:schemeClr val="tx1"/>
                      </a:solidFill>
                    </a:rPr>
                    <a:t>Пробвайте </a:t>
                  </a:r>
                  <a:r>
                    <a:rPr lang="en-US" sz="2800" dirty="0" smtClean="0">
                      <a:solidFill>
                        <a:schemeClr val="tx1"/>
                      </a:solidFill>
                    </a:rPr>
                    <a:t>3D </a:t>
                  </a:r>
                  <a:r>
                    <a:rPr lang="bg-BG" sz="2800" dirty="0" smtClean="0">
                      <a:solidFill>
                        <a:schemeClr val="tx1"/>
                      </a:solidFill>
                    </a:rPr>
                    <a:t>представянето на таблицата на нуклидите</a:t>
                  </a:r>
                  <a:r>
                    <a:rPr lang="de-DE" sz="2800" dirty="0">
                      <a:solidFill>
                        <a:schemeClr val="tx1"/>
                      </a:solidFill>
                    </a:rPr>
                    <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a:t>
                  </a:r>
                  <a:r>
                    <a:rPr lang="bg-BG" sz="2800" b="1" dirty="0" smtClean="0">
                      <a:solidFill>
                        <a:schemeClr val="tx1"/>
                      </a:solidFill>
                    </a:rPr>
                    <a:t>Интерактивна таблица на нуклидите</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1789" b="-2711"/>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bg-BG" sz="2800" dirty="0"/>
              <a:t>Чрез </a:t>
            </a:r>
            <a:r>
              <a:rPr lang="bg-BG" sz="2800" b="1" dirty="0"/>
              <a:t>ядрен синтез </a:t>
            </a:r>
            <a:r>
              <a:rPr lang="bg-BG" sz="2800" dirty="0"/>
              <a:t>или </a:t>
            </a:r>
            <a:r>
              <a:rPr lang="bg-BG" sz="2800" b="1" dirty="0"/>
              <a:t>преобразуване</a:t>
            </a:r>
            <a:r>
              <a:rPr lang="bg-BG" sz="2800" dirty="0"/>
              <a:t> (разпадане) могат да бъдат създадени нови атомни </a:t>
            </a:r>
            <a:r>
              <a:rPr lang="bg-BG" sz="2800" dirty="0" smtClean="0"/>
              <a:t>ядра.</a:t>
            </a:r>
            <a:endParaRPr lang="en-US" sz="2800" dirty="0"/>
          </a:p>
          <a:p>
            <a:pPr marL="285750" indent="-285750">
              <a:buFont typeface="Arial" panose="020B0604020202020204" pitchFamily="34" charset="0"/>
              <a:buChar char="•"/>
            </a:pPr>
            <a:r>
              <a:rPr lang="bg-BG" sz="2800" dirty="0"/>
              <a:t>Тези процеси са в основата на </a:t>
            </a:r>
            <a:r>
              <a:rPr lang="bg-BG" sz="2800" b="1" dirty="0"/>
              <a:t>образуването на нови елементи</a:t>
            </a:r>
            <a:r>
              <a:rPr lang="bg-BG" sz="2800" dirty="0"/>
              <a:t>!</a:t>
            </a:r>
            <a:endParaRPr lang="en-US" sz="28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Ядрени реакции</a:t>
            </a:r>
            <a:endParaRPr lang="en-US"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Illustration </a:t>
            </a:r>
            <a:r>
              <a:rPr lang="de-DE" sz="1400" i="1" dirty="0" err="1">
                <a:solidFill>
                  <a:schemeClr val="bg1"/>
                </a:solidFill>
              </a:rPr>
              <a:t>of</a:t>
            </a:r>
            <a:r>
              <a:rPr lang="de-DE" sz="1400" i="1" dirty="0">
                <a:solidFill>
                  <a:schemeClr val="bg1"/>
                </a:solidFill>
              </a:rPr>
              <a:t> </a:t>
            </a:r>
            <a:r>
              <a:rPr lang="de-DE" sz="1400" i="1" dirty="0" err="1">
                <a:solidFill>
                  <a:schemeClr val="bg1"/>
                </a:solidFill>
              </a:rPr>
              <a:t>the</a:t>
            </a:r>
            <a:r>
              <a:rPr lang="de-DE" sz="1400" i="1" dirty="0">
                <a:solidFill>
                  <a:schemeClr val="bg1"/>
                </a:solidFill>
              </a:rPr>
              <a:t> </a:t>
            </a:r>
            <a:r>
              <a:rPr lang="de-DE" sz="1400" i="1" dirty="0" err="1">
                <a:solidFill>
                  <a:schemeClr val="bg1"/>
                </a:solidFill>
              </a:rPr>
              <a:t>Red</a:t>
            </a:r>
            <a:r>
              <a:rPr lang="de-DE" sz="1400" i="1" dirty="0">
                <a:solidFill>
                  <a:schemeClr val="bg1"/>
                </a:solidFill>
              </a:rPr>
              <a:t> </a:t>
            </a:r>
            <a:r>
              <a:rPr lang="de-DE" sz="1400" i="1" dirty="0" err="1">
                <a:solidFill>
                  <a:schemeClr val="bg1"/>
                </a:solidFill>
              </a:rPr>
              <a:t>Supergiant</a:t>
            </a:r>
            <a:r>
              <a:rPr lang="de-DE" sz="1400" i="1" dirty="0">
                <a:solidFill>
                  <a:schemeClr val="bg1"/>
                </a:solidFill>
              </a:rPr>
              <a:t> Antares</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bg-BG" sz="3600" b="1" cap="small" dirty="0" smtClean="0">
                <a:solidFill>
                  <a:schemeClr val="bg1"/>
                </a:solidFill>
              </a:rPr>
              <a:t>Част</a:t>
            </a:r>
            <a:r>
              <a:rPr lang="en-US" sz="3600" b="1" cap="small" dirty="0" smtClean="0">
                <a:solidFill>
                  <a:schemeClr val="bg1"/>
                </a:solidFill>
              </a:rPr>
              <a:t> </a:t>
            </a:r>
            <a:r>
              <a:rPr lang="en-US" sz="3600" b="1" cap="small" dirty="0">
                <a:solidFill>
                  <a:schemeClr val="bg1"/>
                </a:solidFill>
              </a:rPr>
              <a:t>III</a:t>
            </a:r>
          </a:p>
          <a:p>
            <a:pPr algn="ctr">
              <a:spcAft>
                <a:spcPts val="600"/>
              </a:spcAft>
            </a:pPr>
            <a:r>
              <a:rPr lang="bg-BG" sz="3600" cap="small" dirty="0" smtClean="0">
                <a:solidFill>
                  <a:schemeClr val="bg1"/>
                </a:solidFill>
              </a:rPr>
              <a:t>Еволюцията на</a:t>
            </a:r>
          </a:p>
          <a:p>
            <a:pPr algn="ctr">
              <a:spcAft>
                <a:spcPts val="600"/>
              </a:spcAft>
            </a:pPr>
            <a:r>
              <a:rPr lang="bg-BG" sz="3600" cap="small" dirty="0" smtClean="0">
                <a:solidFill>
                  <a:schemeClr val="bg1"/>
                </a:solidFill>
              </a:rPr>
              <a:t>звезда</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bg-BG" sz="3600" b="1" cap="small" dirty="0" smtClean="0">
                <a:solidFill>
                  <a:schemeClr val="bg1"/>
                </a:solidFill>
              </a:rPr>
              <a:t>Част</a:t>
            </a:r>
            <a:r>
              <a:rPr lang="en-US" sz="3600" b="1" cap="small" dirty="0" smtClean="0">
                <a:solidFill>
                  <a:schemeClr val="bg1"/>
                </a:solidFill>
              </a:rPr>
              <a:t> </a:t>
            </a:r>
            <a:r>
              <a:rPr lang="en-US" sz="3600" b="1" cap="small" dirty="0">
                <a:solidFill>
                  <a:schemeClr val="bg1"/>
                </a:solidFill>
              </a:rPr>
              <a:t>I</a:t>
            </a:r>
          </a:p>
          <a:p>
            <a:pPr algn="ctr">
              <a:spcAft>
                <a:spcPts val="600"/>
              </a:spcAft>
            </a:pPr>
            <a:r>
              <a:rPr lang="bg-BG" sz="3600" cap="small" dirty="0" smtClean="0">
                <a:solidFill>
                  <a:schemeClr val="bg1"/>
                </a:solidFill>
              </a:rPr>
              <a:t>Въведение</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bg-BG" sz="3600" b="1" cap="small" noProof="0" dirty="0" smtClean="0"/>
              <a:t>Къде </a:t>
            </a:r>
          </a:p>
          <a:p>
            <a:pPr algn="ctr"/>
            <a:r>
              <a:rPr lang="bg-BG" sz="3600" cap="small" dirty="0"/>
              <a:t>с</a:t>
            </a:r>
            <a:r>
              <a:rPr lang="bg-BG" sz="3600" cap="small" dirty="0" smtClean="0"/>
              <a:t>е създават елементите</a:t>
            </a:r>
            <a:r>
              <a:rPr lang="en-US" sz="3600" cap="small" noProof="0" dirty="0" smtClean="0"/>
              <a:t>?</a:t>
            </a:r>
            <a:endParaRPr lang="en-US" sz="3600" cap="small" noProof="0" dirty="0"/>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bg-BG" sz="3600" noProof="0" dirty="0" smtClean="0"/>
              <a:t>Еволюция на звездите</a:t>
            </a:r>
            <a:endParaRPr lang="en-US"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548236"/>
            <a:chOff x="1398424" y="1360021"/>
            <a:chExt cx="3822162" cy="3548236"/>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303515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bg-BG" sz="2800" dirty="0" smtClean="0">
                  <a:solidFill>
                    <a:schemeClr val="tx1"/>
                  </a:solidFill>
                </a:rPr>
                <a:t>Изберете звезди от</a:t>
              </a:r>
              <a:r>
                <a:rPr lang="en-US" sz="2800" dirty="0">
                  <a:solidFill>
                    <a:schemeClr val="tx1"/>
                  </a:solidFill>
                </a:rPr>
                <a:t/>
              </a:r>
              <a:br>
                <a:rPr lang="en-US" sz="2800" dirty="0">
                  <a:solidFill>
                    <a:schemeClr val="tx1"/>
                  </a:solidFill>
                </a:rPr>
              </a:br>
              <a:r>
                <a:rPr lang="en-US" sz="2800" b="1" dirty="0">
                  <a:solidFill>
                    <a:schemeClr val="tx1"/>
                  </a:solidFill>
                </a:rPr>
                <a:t>→ 3.1 </a:t>
              </a:r>
              <a:r>
                <a:rPr lang="bg-BG" sz="2800" b="1" dirty="0" smtClean="0">
                  <a:solidFill>
                    <a:schemeClr val="tx1"/>
                  </a:solidFill>
                </a:rPr>
                <a:t>Карти на звездни профили</a:t>
              </a:r>
              <a:r>
                <a:rPr lang="en-US" sz="2800" b="1" dirty="0">
                  <a:solidFill>
                    <a:schemeClr val="tx1"/>
                  </a:solidFill>
                </a:rPr>
                <a:t/>
              </a:r>
              <a:br>
                <a:rPr lang="en-US" sz="2800" b="1" dirty="0">
                  <a:solidFill>
                    <a:schemeClr val="tx1"/>
                  </a:solidFill>
                </a:rPr>
              </a:br>
              <a:r>
                <a:rPr lang="bg-BG" sz="2800" dirty="0">
                  <a:solidFill>
                    <a:schemeClr val="tx1"/>
                  </a:solidFill>
                </a:rPr>
                <a:t>и ги подредете в споделената диаграма</a:t>
              </a:r>
              <a:r>
                <a:rPr lang="en-US" sz="2800" dirty="0" smtClean="0">
                  <a:solidFill>
                    <a:schemeClr val="tx1"/>
                  </a:solidFill>
                </a:rPr>
                <a:t>.</a:t>
              </a:r>
              <a:r>
                <a:rPr lang="en-US" sz="2800" dirty="0">
                  <a:solidFill>
                    <a:schemeClr val="tx1"/>
                  </a:solidFill>
                </a:rPr>
                <a:t/>
              </a:r>
              <a:br>
                <a:rPr lang="en-US" sz="2800" dirty="0">
                  <a:solidFill>
                    <a:schemeClr val="tx1"/>
                  </a:solidFill>
                </a:rPr>
              </a:br>
              <a:r>
                <a:rPr lang="bg-BG" sz="2800" dirty="0" smtClean="0">
                  <a:solidFill>
                    <a:schemeClr val="tx1"/>
                  </a:solidFill>
                </a:rPr>
                <a:t>За да направите това отворете</a:t>
              </a:r>
              <a:r>
                <a:rPr lang="en-US" sz="2800" dirty="0" smtClean="0">
                  <a:solidFill>
                    <a:schemeClr val="tx1"/>
                  </a:solidFill>
                </a:rPr>
                <a:t> </a:t>
              </a:r>
              <a:r>
                <a:rPr lang="en-US" sz="2800" dirty="0">
                  <a:solidFill>
                    <a:schemeClr val="tx1"/>
                  </a:solidFill>
                </a:rPr>
                <a:t/>
              </a:r>
              <a:br>
                <a:rPr lang="en-US" sz="2800" dirty="0">
                  <a:solidFill>
                    <a:schemeClr val="tx1"/>
                  </a:solidFill>
                </a:rPr>
              </a:br>
              <a:r>
                <a:rPr lang="en-US" sz="2800" dirty="0">
                  <a:solidFill>
                    <a:schemeClr val="tx1"/>
                  </a:solidFill>
                </a:rPr>
                <a:t>→ </a:t>
              </a:r>
              <a:r>
                <a:rPr lang="en-US" sz="2800" b="1" dirty="0">
                  <a:solidFill>
                    <a:schemeClr val="tx1"/>
                  </a:solidFill>
                </a:rPr>
                <a:t>3.2 HRD </a:t>
              </a:r>
              <a:r>
                <a:rPr lang="bg-BG" sz="2800" b="1" dirty="0" smtClean="0">
                  <a:solidFill>
                    <a:schemeClr val="tx1"/>
                  </a:solidFill>
                </a:rPr>
                <a:t>дъската</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21016"/>
            <a:ext cx="4736636" cy="3785652"/>
          </a:xfrm>
          <a:prstGeom prst="rect">
            <a:avLst/>
          </a:prstGeom>
          <a:noFill/>
        </p:spPr>
        <p:txBody>
          <a:bodyPr wrap="square" rtlCol="0">
            <a:spAutoFit/>
          </a:bodyPr>
          <a:lstStyle/>
          <a:p>
            <a:pPr marL="285750" indent="-285750">
              <a:buFont typeface="Arial" panose="020B0604020202020204" pitchFamily="34" charset="0"/>
              <a:buChar char="•"/>
            </a:pPr>
            <a:r>
              <a:rPr lang="bg-BG" sz="2400" dirty="0"/>
              <a:t>Всяка година в нашия Млечен път се образуват около 5 звезди</a:t>
            </a:r>
            <a:r>
              <a:rPr lang="bg-BG" sz="2400" dirty="0" smtClean="0"/>
              <a:t>.</a:t>
            </a:r>
          </a:p>
          <a:p>
            <a:pPr marL="285750" indent="-285750">
              <a:buFont typeface="Arial" panose="020B0604020202020204" pitchFamily="34" charset="0"/>
              <a:buChar char="•"/>
            </a:pPr>
            <a:r>
              <a:rPr lang="bg-BG" sz="2400" dirty="0"/>
              <a:t>Формирането отнема прибл. 1 милион - 100 милиона </a:t>
            </a:r>
            <a:r>
              <a:rPr lang="bg-BG" sz="2400" dirty="0" smtClean="0"/>
              <a:t>години.</a:t>
            </a:r>
          </a:p>
          <a:p>
            <a:pPr marL="285750" indent="-285750">
              <a:buFont typeface="Arial" panose="020B0604020202020204" pitchFamily="34" charset="0"/>
              <a:buChar char="•"/>
            </a:pPr>
            <a:r>
              <a:rPr lang="bg-BG" sz="2400" dirty="0"/>
              <a:t>Първоначално чрез свиване на молекулярни облаци от водород (гравитация).</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Еволюция на звездите</a:t>
            </a:r>
            <a:endParaRPr lang="en-US"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13629"/>
            <a:ext cx="5192306" cy="954107"/>
          </a:xfrm>
          <a:prstGeom prst="rect">
            <a:avLst/>
          </a:prstGeom>
          <a:noFill/>
        </p:spPr>
        <p:txBody>
          <a:bodyPr wrap="square" rtlCol="0">
            <a:spAutoFit/>
          </a:bodyPr>
          <a:lstStyle/>
          <a:p>
            <a:pPr lvl="0" algn="ctr">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a:t>
            </a:r>
            <a:r>
              <a:rPr lang="bg-BG" sz="1400" i="1" dirty="0">
                <a:solidFill>
                  <a:srgbClr val="00305E"/>
                </a:solidFill>
              </a:rPr>
              <a:t>Двете мъглявини </a:t>
            </a:r>
            <a:r>
              <a:rPr lang="en-US" sz="1400" i="1" dirty="0">
                <a:solidFill>
                  <a:srgbClr val="00305E"/>
                </a:solidFill>
              </a:rPr>
              <a:t>NGC 2014 </a:t>
            </a:r>
            <a:r>
              <a:rPr lang="bg-BG" sz="1400" i="1" dirty="0">
                <a:solidFill>
                  <a:srgbClr val="00305E"/>
                </a:solidFill>
              </a:rPr>
              <a:t>и </a:t>
            </a:r>
            <a:r>
              <a:rPr lang="en-US" sz="1400" i="1" dirty="0">
                <a:solidFill>
                  <a:srgbClr val="00305E"/>
                </a:solidFill>
              </a:rPr>
              <a:t>NGC 2020, </a:t>
            </a:r>
            <a:r>
              <a:rPr lang="bg-BG" sz="1400" i="1" dirty="0">
                <a:solidFill>
                  <a:srgbClr val="00305E"/>
                </a:solidFill>
              </a:rPr>
              <a:t>които са част от </a:t>
            </a:r>
            <a:r>
              <a:rPr lang="bg-BG" sz="1400" i="1" dirty="0" smtClean="0">
                <a:solidFill>
                  <a:srgbClr val="00305E"/>
                </a:solidFill>
              </a:rPr>
              <a:t>звездообразуваща област </a:t>
            </a:r>
            <a:r>
              <a:rPr lang="bg-BG" sz="1400" i="1" dirty="0">
                <a:solidFill>
                  <a:srgbClr val="00305E"/>
                </a:solidFill>
              </a:rPr>
              <a:t>в Големия </a:t>
            </a:r>
            <a:r>
              <a:rPr lang="bg-BG" sz="1400" i="1" dirty="0" smtClean="0">
                <a:solidFill>
                  <a:srgbClr val="00305E"/>
                </a:solidFill>
              </a:rPr>
              <a:t>Магеланов </a:t>
            </a:r>
            <a:r>
              <a:rPr lang="bg-BG" sz="1400" i="1" dirty="0">
                <a:solidFill>
                  <a:srgbClr val="00305E"/>
                </a:solidFill>
              </a:rPr>
              <a:t>облак, галактика в Млечния път на 163 000 светлинни години</a:t>
            </a:r>
            <a:r>
              <a:rPr lang="bg-BG" sz="1400" i="1" dirty="0" smtClean="0">
                <a:solidFill>
                  <a:srgbClr val="00305E"/>
                </a:solidFill>
              </a:rPr>
              <a:t>.</a:t>
            </a:r>
          </a:p>
          <a:p>
            <a:pPr lvl="0" algn="ctr">
              <a:defRPr/>
            </a:pPr>
            <a:r>
              <a:rPr kumimoji="0" lang="de-DE" sz="1400" b="0" i="1" u="none" strike="noStrike" kern="1200" cap="none" spc="0" normalizeH="0" baseline="0" noProof="0" dirty="0" smtClean="0">
                <a:ln>
                  <a:noFill/>
                </a:ln>
                <a:solidFill>
                  <a:srgbClr val="00305E"/>
                </a:solidFill>
                <a:effectLst/>
                <a:uLnTx/>
                <a:uFillTx/>
                <a:latin typeface="Open Sans"/>
                <a:ea typeface="+mn-ea"/>
                <a:cs typeface="+mn-cs"/>
                <a:hlinkClick r:id="rId4"/>
              </a:rPr>
              <a:t>Hubble/ESA</a:t>
            </a: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443421"/>
            <a:ext cx="5108579" cy="4524315"/>
          </a:xfrm>
          <a:prstGeom prst="rect">
            <a:avLst/>
          </a:prstGeom>
          <a:noFill/>
        </p:spPr>
        <p:txBody>
          <a:bodyPr wrap="square" rtlCol="0">
            <a:spAutoFit/>
          </a:bodyPr>
          <a:lstStyle/>
          <a:p>
            <a:pPr marL="285750" indent="-285750">
              <a:buFont typeface="Arial" panose="020B0604020202020204" pitchFamily="34" charset="0"/>
              <a:buChar char="•"/>
            </a:pPr>
            <a:r>
              <a:rPr lang="bg-BG" sz="2400" dirty="0"/>
              <a:t>Свиването създава ядро ​​с по-висока плътност (гравитационен колапс</a:t>
            </a:r>
            <a:r>
              <a:rPr lang="bg-BG" sz="2400" dirty="0" smtClean="0"/>
              <a:t>).</a:t>
            </a:r>
          </a:p>
          <a:p>
            <a:pPr marL="285750" indent="-285750">
              <a:buFont typeface="Arial" panose="020B0604020202020204" pitchFamily="34" charset="0"/>
              <a:buChar char="•"/>
            </a:pPr>
            <a:r>
              <a:rPr lang="bg-BG" sz="2400" dirty="0"/>
              <a:t>Ако масата е достатъчно висока, облакът се </a:t>
            </a:r>
            <a:r>
              <a:rPr lang="bg-BG" sz="2400" dirty="0" smtClean="0"/>
              <a:t>свива </a:t>
            </a:r>
            <a:r>
              <a:rPr lang="bg-BG" sz="2400" dirty="0"/>
              <a:t>и се излъчва топлинна </a:t>
            </a:r>
            <a:r>
              <a:rPr lang="bg-BG" sz="2400" dirty="0" smtClean="0"/>
              <a:t>енергия.</a:t>
            </a:r>
          </a:p>
          <a:p>
            <a:pPr marL="285750" indent="-285750">
              <a:buFont typeface="Arial" panose="020B0604020202020204" pitchFamily="34" charset="0"/>
              <a:buChar char="•"/>
            </a:pPr>
            <a:r>
              <a:rPr lang="bg-BG" sz="2400" dirty="0"/>
              <a:t>Ако плътността на звездата е достатъчно висока, </a:t>
            </a:r>
            <a:r>
              <a:rPr lang="bg-BG" sz="2400" dirty="0" smtClean="0"/>
              <a:t>излъчването </a:t>
            </a:r>
            <a:r>
              <a:rPr lang="bg-BG" sz="2400" dirty="0"/>
              <a:t>вече не може да </a:t>
            </a:r>
            <a:r>
              <a:rPr lang="bg-BG" sz="2400" dirty="0" smtClean="0"/>
              <a:t>напусне </a:t>
            </a:r>
            <a:r>
              <a:rPr lang="bg-BG" sz="2400" dirty="0"/>
              <a:t>обвивката, така че звездата се нагрява допълнително</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Еволюция на звездите</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dirty="0"/>
              <a:t>[13</a:t>
            </a:r>
            <a:r>
              <a:rPr lang="en-US" sz="1400" i="1" dirty="0" smtClean="0"/>
              <a:t>]</a:t>
            </a:r>
            <a:r>
              <a:rPr lang="bg-BG" sz="1400" i="1" dirty="0"/>
              <a:t> Главата на така наречения газов облак </a:t>
            </a:r>
            <a:r>
              <a:rPr lang="bg-BG" sz="1400" i="1" dirty="0" smtClean="0"/>
              <a:t>“Космическа гъсеница</a:t>
            </a:r>
            <a:r>
              <a:rPr lang="en-US" sz="1400" i="1" dirty="0" smtClean="0"/>
              <a:t>" </a:t>
            </a:r>
            <a:r>
              <a:rPr lang="bg-BG" sz="1400" i="1" dirty="0"/>
              <a:t>е протозвезда, която все още </a:t>
            </a:r>
            <a:r>
              <a:rPr lang="bg-BG" sz="1400" i="1" dirty="0" smtClean="0"/>
              <a:t>поглъща </a:t>
            </a:r>
            <a:r>
              <a:rPr lang="bg-BG" sz="1400" i="1" dirty="0"/>
              <a:t>материал от външната си обвивка и бавно кондензира</a:t>
            </a:r>
            <a:r>
              <a:rPr lang="en-US" sz="1400" i="1" dirty="0" smtClean="0"/>
              <a:t>.</a:t>
            </a:r>
            <a:r>
              <a:rPr lang="de-DE" sz="1400" i="1" dirty="0"/>
              <a:t/>
            </a:r>
            <a:br>
              <a:rPr lang="de-DE" sz="1400" i="1" dirty="0"/>
            </a:br>
            <a:r>
              <a:rPr lang="de-DE" sz="1400" i="1" dirty="0">
                <a:hlinkClick r:id="rId3"/>
              </a:rPr>
              <a:t>Hubble/ESA, 2013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518160" y="1480911"/>
            <a:ext cx="5289974" cy="4524315"/>
          </a:xfrm>
          <a:prstGeom prst="rect">
            <a:avLst/>
          </a:prstGeom>
          <a:noFill/>
        </p:spPr>
        <p:txBody>
          <a:bodyPr wrap="square" rtlCol="0">
            <a:spAutoFit/>
          </a:bodyPr>
          <a:lstStyle/>
          <a:p>
            <a:pPr marL="285750" indent="-285750">
              <a:buFont typeface="Arial" panose="020B0604020202020204" pitchFamily="34" charset="0"/>
              <a:buChar char="•"/>
            </a:pPr>
            <a:r>
              <a:rPr lang="bg-BG" sz="2400" dirty="0" smtClean="0"/>
              <a:t>Формира се </a:t>
            </a:r>
            <a:r>
              <a:rPr lang="bg-BG" sz="2400" b="1" dirty="0" smtClean="0"/>
              <a:t>Протозвезда</a:t>
            </a:r>
            <a:endParaRPr lang="en-US" sz="2400" b="1" dirty="0"/>
          </a:p>
          <a:p>
            <a:pPr marL="285750" indent="-285750">
              <a:buFont typeface="Arial" panose="020B0604020202020204" pitchFamily="34" charset="0"/>
              <a:buChar char="•"/>
            </a:pPr>
            <a:r>
              <a:rPr lang="bg-BG" sz="2400" dirty="0" smtClean="0"/>
              <a:t>Гравитационната сила се увеличава</a:t>
            </a:r>
            <a:endParaRPr lang="en-US" sz="2400" dirty="0"/>
          </a:p>
          <a:p>
            <a:pPr marL="285750" indent="-285750">
              <a:buFont typeface="Arial" panose="020B0604020202020204" pitchFamily="34" charset="0"/>
              <a:buChar char="•"/>
            </a:pPr>
            <a:r>
              <a:rPr lang="bg-BG" sz="2400" dirty="0" smtClean="0"/>
              <a:t>Външните молекули падат към ядрото</a:t>
            </a:r>
            <a:endParaRPr lang="en-US" sz="2400" dirty="0"/>
          </a:p>
          <a:p>
            <a:pPr marL="285750" indent="-285750">
              <a:buFont typeface="Arial" panose="020B0604020202020204" pitchFamily="34" charset="0"/>
              <a:buChar char="•"/>
            </a:pPr>
            <a:r>
              <a:rPr lang="bg-BG" sz="2400" dirty="0"/>
              <a:t>Няколко хиляди </a:t>
            </a:r>
            <a:r>
              <a:rPr lang="bg-BG" sz="2400" dirty="0" smtClean="0"/>
              <a:t>Келвина температура, </a:t>
            </a:r>
            <a:r>
              <a:rPr lang="bg-BG" sz="2400" dirty="0"/>
              <a:t>светлина предимно в инфрачервения </a:t>
            </a:r>
            <a:r>
              <a:rPr lang="bg-BG" sz="2400" dirty="0" smtClean="0"/>
              <a:t>диапазон</a:t>
            </a:r>
          </a:p>
          <a:p>
            <a:pPr marL="285750" indent="-285750">
              <a:buFont typeface="Arial" panose="020B0604020202020204" pitchFamily="34" charset="0"/>
              <a:buChar char="•"/>
            </a:pPr>
            <a:r>
              <a:rPr lang="bg-BG" sz="2400" dirty="0" smtClean="0"/>
              <a:t>Температурата се увеличава, докато газът вътре се йонизира и се превръща в плазма</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Еволюция на звездите</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a:t>
            </a:r>
            <a:r>
              <a:rPr lang="bg-BG" sz="1400" i="1" dirty="0"/>
              <a:t>Газ, изхвърлен от протозвездата, </a:t>
            </a:r>
            <a:r>
              <a:rPr lang="bg-BG" sz="1400" i="1" dirty="0" smtClean="0"/>
              <a:t>достигащ до прахови облаци. </a:t>
            </a:r>
            <a:r>
              <a:rPr lang="bg-BG" sz="1400" i="1" dirty="0"/>
              <a:t>Виждат се две струи, движещи се </a:t>
            </a:r>
            <a:r>
              <a:rPr lang="bg-BG" sz="1400" i="1" dirty="0" smtClean="0"/>
              <a:t>диаметрално надалеч </a:t>
            </a:r>
            <a:r>
              <a:rPr lang="bg-BG" sz="1400" i="1" dirty="0"/>
              <a:t>от протозвездата в центъра</a:t>
            </a:r>
            <a:r>
              <a:rPr lang="bg-BG" sz="1400" i="1" dirty="0" smtClean="0"/>
              <a:t>.</a:t>
            </a:r>
          </a:p>
          <a:p>
            <a:pPr algn="ctr"/>
            <a:r>
              <a:rPr lang="de-DE" sz="1400" i="1" dirty="0" smtClean="0">
                <a:hlinkClick r:id="rId3"/>
              </a:rPr>
              <a:t>Hubble/ESA</a:t>
            </a:r>
            <a:r>
              <a:rPr lang="de-DE" sz="1400" i="1" dirty="0">
                <a:hlinkClick r:id="rId3"/>
              </a:rPr>
              <a:t>, 2021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484487" y="1743980"/>
            <a:ext cx="6849763" cy="4154984"/>
          </a:xfrm>
          <a:prstGeom prst="rect">
            <a:avLst/>
          </a:prstGeom>
          <a:noFill/>
        </p:spPr>
        <p:txBody>
          <a:bodyPr wrap="square" rtlCol="0">
            <a:spAutoFit/>
          </a:bodyPr>
          <a:lstStyle/>
          <a:p>
            <a:pPr marL="285750" indent="-285750">
              <a:buFont typeface="Arial" panose="020B0604020202020204" pitchFamily="34" charset="0"/>
              <a:buChar char="•"/>
            </a:pPr>
            <a:r>
              <a:rPr lang="bg-BG" sz="2400" dirty="0"/>
              <a:t>Температурата и плътността са достатъчно високи, за да могат атомните ядра да преодолеят бариерата на </a:t>
            </a:r>
            <a:r>
              <a:rPr lang="bg-BG" sz="2400" dirty="0" smtClean="0"/>
              <a:t>Кулон</a:t>
            </a:r>
          </a:p>
          <a:p>
            <a:pPr marL="285750" indent="-285750">
              <a:buFont typeface="Arial" panose="020B0604020202020204" pitchFamily="34" charset="0"/>
              <a:buChar char="•"/>
            </a:pPr>
            <a:r>
              <a:rPr lang="bg-BG" sz="2400" b="1" dirty="0"/>
              <a:t>Сливане на водород: </a:t>
            </a:r>
            <a:r>
              <a:rPr lang="bg-BG" sz="2400" dirty="0"/>
              <a:t>Хелият се образува и се натрупва вътре в </a:t>
            </a:r>
            <a:r>
              <a:rPr lang="bg-BG" sz="2400" dirty="0" smtClean="0"/>
              <a:t>ядрото</a:t>
            </a:r>
          </a:p>
          <a:p>
            <a:pPr marL="285750" indent="-285750">
              <a:buFont typeface="Arial" panose="020B0604020202020204" pitchFamily="34" charset="0"/>
              <a:buChar char="•"/>
            </a:pPr>
            <a:r>
              <a:rPr lang="bg-BG" sz="2400" dirty="0" smtClean="0"/>
              <a:t>Излъчване </a:t>
            </a:r>
            <a:r>
              <a:rPr lang="en-US" sz="2400" dirty="0" smtClean="0"/>
              <a:t>&amp;</a:t>
            </a:r>
            <a:r>
              <a:rPr lang="bg-BG" sz="2400" dirty="0" smtClean="0"/>
              <a:t> </a:t>
            </a:r>
            <a:r>
              <a:rPr lang="bg-BG" sz="2400" dirty="0"/>
              <a:t>газово налягане като противоположна сила на </a:t>
            </a:r>
            <a:r>
              <a:rPr lang="bg-BG" sz="2400" dirty="0" smtClean="0"/>
              <a:t>гравитацията</a:t>
            </a:r>
          </a:p>
          <a:p>
            <a:pPr marL="285750" indent="-285750">
              <a:buFont typeface="Arial" panose="020B0604020202020204" pitchFamily="34" charset="0"/>
              <a:buChar char="•"/>
            </a:pPr>
            <a:r>
              <a:rPr lang="bg-BG" sz="2400" dirty="0" smtClean="0"/>
              <a:t>Звездата достига стабилно състояние</a:t>
            </a:r>
            <a:r>
              <a:rPr lang="en-US" sz="2400" dirty="0" smtClean="0"/>
              <a:t>!</a:t>
            </a:r>
            <a:endParaRPr lang="en-US" sz="2400" dirty="0"/>
          </a:p>
          <a:p>
            <a:pPr marL="342900" indent="-342900">
              <a:buFont typeface="Wingdings" panose="05000000000000000000" pitchFamily="2" charset="2"/>
              <a:buChar char="Ø"/>
            </a:pPr>
            <a:r>
              <a:rPr lang="bg-BG" sz="2400" b="1" dirty="0" smtClean="0"/>
              <a:t>Хидростатично разновесие</a:t>
            </a:r>
            <a:r>
              <a:rPr lang="en-US" sz="2400" dirty="0" smtClean="0"/>
              <a:t>: </a:t>
            </a:r>
            <a:r>
              <a:rPr lang="bg-BG" sz="2400" dirty="0" smtClean="0"/>
              <a:t>Гравитацията и налягането се уравновесяват</a:t>
            </a:r>
            <a:endParaRPr lang="en-US"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Еволюция на звездите</a:t>
            </a:r>
            <a:endParaRPr lang="en-US"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Еволюция на звездите</a:t>
            </a:r>
            <a:endParaRPr lang="en-US"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272249"/>
            <a:ext cx="5729782" cy="4893647"/>
          </a:xfrm>
          <a:prstGeom prst="rect">
            <a:avLst/>
          </a:prstGeom>
          <a:noFill/>
        </p:spPr>
        <p:txBody>
          <a:bodyPr wrap="square" rtlCol="0">
            <a:spAutoFit/>
          </a:bodyPr>
          <a:lstStyle/>
          <a:p>
            <a:pPr marL="285750" indent="-285750">
              <a:buFont typeface="Arial" panose="020B0604020202020204" pitchFamily="34" charset="0"/>
              <a:buChar char="•"/>
            </a:pPr>
            <a:r>
              <a:rPr lang="bg-BG" sz="2400" dirty="0"/>
              <a:t>Колкото по-висок е елементът, толкова по-висока е Кулоновата </a:t>
            </a:r>
            <a:r>
              <a:rPr lang="bg-BG" sz="2400" dirty="0" smtClean="0"/>
              <a:t>бариера</a:t>
            </a:r>
          </a:p>
          <a:p>
            <a:pPr marL="285750" indent="-285750">
              <a:buFont typeface="Arial" panose="020B0604020202020204" pitchFamily="34" charset="0"/>
              <a:buChar char="•"/>
            </a:pPr>
            <a:r>
              <a:rPr lang="bg-BG" sz="2400" dirty="0"/>
              <a:t>Ако температурата и плътността са достатъчно високи, синтезът на хелий става </a:t>
            </a:r>
            <a:r>
              <a:rPr lang="bg-BG" sz="2400" dirty="0" smtClean="0"/>
              <a:t>възможен</a:t>
            </a:r>
          </a:p>
          <a:p>
            <a:pPr marL="285750" indent="-285750">
              <a:buFont typeface="Arial" panose="020B0604020202020204" pitchFamily="34" charset="0"/>
              <a:buChar char="•"/>
            </a:pPr>
            <a:r>
              <a:rPr lang="bg-BG" sz="2400" dirty="0"/>
              <a:t>В зависимост от масата на </a:t>
            </a:r>
            <a:r>
              <a:rPr lang="bg-BG" sz="2400" dirty="0" smtClean="0"/>
              <a:t>звездата следващи </a:t>
            </a:r>
            <a:r>
              <a:rPr lang="bg-BG" sz="2400" dirty="0"/>
              <a:t>елементи могат да се </a:t>
            </a:r>
            <a:r>
              <a:rPr lang="bg-BG" sz="2400" dirty="0" smtClean="0"/>
              <a:t>синтезират</a:t>
            </a:r>
          </a:p>
          <a:p>
            <a:pPr marL="285750" indent="-285750">
              <a:buFont typeface="Arial" panose="020B0604020202020204" pitchFamily="34" charset="0"/>
              <a:buChar char="•"/>
            </a:pPr>
            <a:r>
              <a:rPr lang="bg-BG" sz="2400" dirty="0"/>
              <a:t>Звездата преминава през </a:t>
            </a:r>
            <a:r>
              <a:rPr lang="bg-BG" sz="2400" dirty="0" smtClean="0"/>
              <a:t>различни фази от живота й, </a:t>
            </a:r>
            <a:r>
              <a:rPr lang="bg-BG" sz="2400" dirty="0"/>
              <a:t>които са свързани с процесите на ядрен синтез</a:t>
            </a:r>
            <a:endParaRPr lang="en-US" sz="2400" dirty="0"/>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Еволюция на звездите</a:t>
            </a:r>
            <a:endParaRPr lang="en-US"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738664"/>
          </a:xfrm>
          <a:prstGeom prst="rect">
            <a:avLst/>
          </a:prstGeom>
          <a:noFill/>
        </p:spPr>
        <p:txBody>
          <a:bodyPr wrap="square" rtlCol="0">
            <a:spAutoFit/>
          </a:bodyPr>
          <a:lstStyle/>
          <a:p>
            <a:pPr algn="ctr"/>
            <a:r>
              <a:rPr lang="en-US" sz="1400" i="1" dirty="0"/>
              <a:t>[15] </a:t>
            </a:r>
            <a:r>
              <a:rPr lang="bg-BG" sz="1400" i="1" dirty="0" smtClean="0"/>
              <a:t>Фази от живота на звездите</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Еволюция на звездите</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5173130" cy="3477875"/>
          </a:xfrm>
          <a:prstGeom prst="rect">
            <a:avLst/>
          </a:prstGeom>
          <a:noFill/>
        </p:spPr>
        <p:txBody>
          <a:bodyPr wrap="square" rtlCol="0">
            <a:spAutoFit/>
          </a:bodyPr>
          <a:lstStyle/>
          <a:p>
            <a:pPr algn="ctr"/>
            <a:r>
              <a:rPr lang="en-US" sz="2000" i="1" dirty="0"/>
              <a:t>[10] </a:t>
            </a:r>
            <a:r>
              <a:rPr lang="bg-BG" sz="2000" i="1" dirty="0"/>
              <a:t>Планетарната мъглявина </a:t>
            </a:r>
            <a:r>
              <a:rPr lang="en-US" sz="2000" i="1" dirty="0"/>
              <a:t>NGC 6302, </a:t>
            </a:r>
            <a:r>
              <a:rPr lang="bg-BG" sz="2000" i="1" dirty="0"/>
              <a:t>наричана още мъглявината Пеперуда, се намира в нашия Млечен път, на около </a:t>
            </a:r>
            <a:r>
              <a:rPr lang="bg-BG" sz="2000" i="1" dirty="0" smtClean="0"/>
              <a:t>3800 св.години</a:t>
            </a:r>
            <a:r>
              <a:rPr lang="en-US" sz="2000" i="1" dirty="0" smtClean="0"/>
              <a:t> </a:t>
            </a:r>
            <a:r>
              <a:rPr lang="bg-BG" sz="2000" i="1" dirty="0"/>
              <a:t>от нас. В центъра е умираща звезда, която има пет пъти по-голяма маса от </a:t>
            </a:r>
            <a:r>
              <a:rPr lang="bg-BG" sz="2000" i="1" dirty="0" smtClean="0"/>
              <a:t>Слънцето</a:t>
            </a:r>
            <a:r>
              <a:rPr lang="bg-BG" sz="2000" i="1" dirty="0"/>
              <a:t>. </a:t>
            </a:r>
            <a:r>
              <a:rPr lang="bg-BG" sz="2000" i="1" dirty="0" smtClean="0"/>
              <a:t>Тя </a:t>
            </a:r>
            <a:r>
              <a:rPr lang="bg-BG" sz="2000" i="1" dirty="0"/>
              <a:t>е </a:t>
            </a:r>
            <a:r>
              <a:rPr lang="bg-BG" sz="2000" i="1" dirty="0" smtClean="0"/>
              <a:t>изхвърлила </a:t>
            </a:r>
            <a:r>
              <a:rPr lang="bg-BG" sz="2000" i="1" dirty="0"/>
              <a:t>газовата си обвивка и сега освобождава поток от </a:t>
            </a:r>
            <a:r>
              <a:rPr lang="en-US" sz="2000" i="1" dirty="0" smtClean="0"/>
              <a:t>UV</a:t>
            </a:r>
            <a:r>
              <a:rPr lang="bg-BG" sz="2000" i="1" dirty="0" smtClean="0"/>
              <a:t> излъчване, което </a:t>
            </a:r>
            <a:r>
              <a:rPr lang="bg-BG" sz="2000" i="1" dirty="0"/>
              <a:t>прави изхвърлената материя видима</a:t>
            </a:r>
            <a:r>
              <a:rPr lang="bg-BG" sz="2000" i="1" dirty="0" smtClean="0"/>
              <a:t>.</a:t>
            </a:r>
          </a:p>
          <a:p>
            <a:pPr algn="ctr"/>
            <a:r>
              <a:rPr lang="de-DE" sz="2000" i="1" dirty="0" smtClean="0">
                <a:hlinkClick r:id="rId4"/>
              </a:rPr>
              <a:t>Hubble/ESA</a:t>
            </a:r>
            <a:r>
              <a:rPr lang="de-DE" sz="2000" i="1" dirty="0">
                <a:hlinkClick r:id="rId4"/>
              </a:rPr>
              <a:t>, 2009</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bg-BG" sz="4000" b="1" cap="small" noProof="0" dirty="0" smtClean="0">
                <a:solidFill>
                  <a:schemeClr val="tx1"/>
                </a:solidFill>
              </a:rPr>
              <a:t>Въвеждащ кръг</a:t>
            </a:r>
            <a:endParaRPr lang="en-US"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Еволюция на звездите</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888480" y="2024933"/>
            <a:ext cx="5156199" cy="3477875"/>
          </a:xfrm>
          <a:prstGeom prst="rect">
            <a:avLst/>
          </a:prstGeom>
          <a:noFill/>
        </p:spPr>
        <p:txBody>
          <a:bodyPr wrap="square" rtlCol="0">
            <a:spAutoFit/>
          </a:bodyPr>
          <a:lstStyle/>
          <a:p>
            <a:pPr algn="ctr"/>
            <a:r>
              <a:rPr lang="en-US" sz="2000" i="1" dirty="0"/>
              <a:t>[16</a:t>
            </a:r>
            <a:r>
              <a:rPr lang="en-US" sz="2000" i="1" dirty="0" smtClean="0"/>
              <a:t>]</a:t>
            </a:r>
            <a:r>
              <a:rPr lang="bg-BG" sz="2000" i="1" dirty="0" smtClean="0"/>
              <a:t> Ракообразната мъглявина, </a:t>
            </a:r>
            <a:r>
              <a:rPr lang="bg-BG" sz="2000" i="1" dirty="0"/>
              <a:t>разположена на 6500 </a:t>
            </a:r>
            <a:r>
              <a:rPr lang="bg-BG" sz="2000" i="1" dirty="0" smtClean="0"/>
              <a:t>св. </a:t>
            </a:r>
            <a:r>
              <a:rPr lang="bg-BG" sz="2000" i="1" dirty="0"/>
              <a:t>години в съзвездието Телец, е резултат от експлозия на свръхнова, наблюдавана от астрономите през 1054 г. В центъра й е изключително плътна неутронна звезда, която се </a:t>
            </a:r>
            <a:r>
              <a:rPr lang="bg-BG" sz="2000" i="1" dirty="0" smtClean="0"/>
              <a:t>върти </a:t>
            </a:r>
            <a:r>
              <a:rPr lang="bg-BG" sz="2000" i="1" dirty="0"/>
              <a:t>на всеки 33 милисекунди, </a:t>
            </a:r>
            <a:r>
              <a:rPr lang="bg-BG" sz="2000" i="1" dirty="0" smtClean="0"/>
              <a:t>излъчвайки </a:t>
            </a:r>
            <a:r>
              <a:rPr lang="bg-BG" sz="2000" i="1" dirty="0"/>
              <a:t>подобни на фар радиовълни и видима светлина</a:t>
            </a:r>
            <a:r>
              <a:rPr lang="bg-BG" sz="2000" i="1" dirty="0" smtClean="0"/>
              <a:t>.</a:t>
            </a:r>
            <a:r>
              <a:rPr lang="en-US" sz="2000" i="1" dirty="0" smtClean="0"/>
              <a:t>.</a:t>
            </a:r>
            <a:r>
              <a:rPr lang="de-DE" sz="2000" i="1" dirty="0"/>
              <a:t/>
            </a:r>
            <a:br>
              <a:rPr lang="de-DE" sz="2000" i="1" dirty="0"/>
            </a:br>
            <a:r>
              <a:rPr lang="de-DE" sz="2000" i="1" dirty="0">
                <a:hlinkClick r:id="rId4"/>
              </a:rPr>
              <a:t>Hubble/ESA, 2017</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Историята на нашето Слънце</a:t>
            </a:r>
            <a:endParaRPr lang="en-US"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644170"/>
            <a:ext cx="5469835" cy="24622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bg-BG" sz="2400" dirty="0" smtClean="0"/>
              <a:t>Слънцето се ражда преди 4,5 млрд. години </a:t>
            </a:r>
            <a:endParaRPr lang="en-US" sz="2400" dirty="0"/>
          </a:p>
          <a:p>
            <a:pPr marL="285750" indent="-285750">
              <a:spcAft>
                <a:spcPts val="600"/>
              </a:spcAft>
              <a:buFont typeface="Arial" panose="020B0604020202020204" pitchFamily="34" charset="0"/>
              <a:buChar char="•"/>
            </a:pPr>
            <a:r>
              <a:rPr lang="bg-BG" sz="2400" dirty="0" smtClean="0"/>
              <a:t>Слънцето се стабилизира върху </a:t>
            </a:r>
            <a:r>
              <a:rPr lang="bg-BG" sz="2400" b="1" dirty="0" smtClean="0"/>
              <a:t>Главната последователност</a:t>
            </a:r>
            <a:endParaRPr lang="en-US" sz="2400" b="1" dirty="0"/>
          </a:p>
          <a:p>
            <a:pPr marL="285750" indent="-285750">
              <a:spcAft>
                <a:spcPts val="600"/>
              </a:spcAft>
              <a:buFont typeface="Arial" panose="020B0604020202020204" pitchFamily="34" charset="0"/>
              <a:buChar char="•"/>
            </a:pPr>
            <a:r>
              <a:rPr lang="bg-BG" sz="2400" dirty="0" smtClean="0"/>
              <a:t>Синтезът на водорода води до хелиево ядро и хелиева обвивка</a:t>
            </a:r>
            <a:endParaRPr lang="en-US" sz="240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smtClean="0"/>
              <a:t>HRD </a:t>
            </a:r>
            <a:endParaRPr lang="de-DE" sz="1600" i="1" dirty="0"/>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Историята на нашето Слънце</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320087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bg-BG" sz="2400" dirty="0"/>
              <a:t>Водородът в ядрото се изразходва, ядрото се свива, става по-горещо</a:t>
            </a:r>
          </a:p>
          <a:p>
            <a:pPr marL="285750" indent="-285750">
              <a:spcAft>
                <a:spcPts val="600"/>
              </a:spcAft>
              <a:buFont typeface="Arial" panose="020B0604020202020204" pitchFamily="34" charset="0"/>
              <a:buChar char="•"/>
            </a:pPr>
            <a:r>
              <a:rPr lang="bg-BG" sz="2400" dirty="0"/>
              <a:t>Слънцето се разширява, става по-ярко, но по-хладно отвън</a:t>
            </a:r>
          </a:p>
          <a:p>
            <a:pPr marL="285750" indent="-285750">
              <a:spcAft>
                <a:spcPts val="600"/>
              </a:spcAft>
              <a:buFont typeface="Arial" panose="020B0604020202020204" pitchFamily="34" charset="0"/>
              <a:buChar char="•"/>
            </a:pPr>
            <a:r>
              <a:rPr lang="bg-BG" sz="2400" dirty="0"/>
              <a:t>Слънцето се превръща в червен гигант с водородна обвивка и хелиево ядро</a:t>
            </a: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Историята на нашето Слънце</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677656"/>
          </a:xfrm>
          <a:prstGeom prst="rect">
            <a:avLst/>
          </a:prstGeom>
          <a:noFill/>
        </p:spPr>
        <p:txBody>
          <a:bodyPr wrap="square" rtlCol="0">
            <a:spAutoFit/>
          </a:bodyPr>
          <a:lstStyle/>
          <a:p>
            <a:pPr marL="285750" indent="-285750">
              <a:buFont typeface="Arial" panose="020B0604020202020204" pitchFamily="34" charset="0"/>
              <a:buChar char="•"/>
            </a:pPr>
            <a:r>
              <a:rPr lang="bg-BG" sz="2400" dirty="0" smtClean="0"/>
              <a:t>Хелият се запалва рязко в ядрото</a:t>
            </a:r>
            <a:endParaRPr lang="en-US" sz="2400" dirty="0" smtClean="0"/>
          </a:p>
          <a:p>
            <a:pPr marL="754380" lvl="1" indent="-342900">
              <a:buFont typeface="Wingdings" panose="05000000000000000000" pitchFamily="2" charset="2"/>
              <a:buChar char="Ø"/>
            </a:pPr>
            <a:r>
              <a:rPr lang="bg-BG" sz="2400" b="1" dirty="0"/>
              <a:t>х</a:t>
            </a:r>
            <a:r>
              <a:rPr lang="bg-BG" sz="2400" b="1" dirty="0" smtClean="0"/>
              <a:t>елиева искра</a:t>
            </a:r>
            <a:endParaRPr lang="en-US" sz="2400" b="1" dirty="0" smtClean="0"/>
          </a:p>
          <a:p>
            <a:pPr marL="285750" indent="-285750">
              <a:buFont typeface="Arial" panose="020B0604020202020204" pitchFamily="34" charset="0"/>
              <a:buChar char="•"/>
            </a:pPr>
            <a:r>
              <a:rPr lang="bg-BG" sz="2400" dirty="0" smtClean="0"/>
              <a:t>Температурата във вътрешността се повишава, Слънцето става по-горещо </a:t>
            </a:r>
            <a:endParaRPr lang="en-US" sz="2400" dirty="0" smtClean="0"/>
          </a:p>
          <a:p>
            <a:pPr marL="285750" indent="-285750">
              <a:buFont typeface="Arial" panose="020B0604020202020204" pitchFamily="34" charset="0"/>
              <a:buChar char="•"/>
            </a:pPr>
            <a:r>
              <a:rPr lang="bg-BG" sz="2400" dirty="0" smtClean="0"/>
              <a:t>Хелият гори в ядрото:</a:t>
            </a:r>
            <a:r>
              <a:rPr lang="en-US" sz="2400" dirty="0" smtClean="0"/>
              <a:t/>
            </a:r>
            <a:br>
              <a:rPr lang="en-US" sz="2400" dirty="0" smtClean="0"/>
            </a:br>
            <a:r>
              <a:rPr lang="bg-BG" sz="2400" b="1" dirty="0" smtClean="0"/>
              <a:t>троен алфа-процес</a:t>
            </a:r>
            <a:endParaRPr lang="en-US" sz="2400" b="1" dirty="0"/>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Историята на нашето Слънце</a:t>
            </a:r>
            <a:endParaRPr lang="en-US"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546035" cy="2677656"/>
          </a:xfrm>
          <a:prstGeom prst="rect">
            <a:avLst/>
          </a:prstGeom>
          <a:noFill/>
        </p:spPr>
        <p:txBody>
          <a:bodyPr wrap="square" rtlCol="0">
            <a:spAutoFit/>
          </a:bodyPr>
          <a:lstStyle/>
          <a:p>
            <a:pPr marL="285750" indent="-285750">
              <a:buFont typeface="Arial" panose="020B0604020202020204" pitchFamily="34" charset="0"/>
              <a:buChar char="•"/>
            </a:pPr>
            <a:r>
              <a:rPr lang="bg-BG" sz="2400" dirty="0"/>
              <a:t>Хелият се запалва рязко в ядрото</a:t>
            </a:r>
            <a:endParaRPr lang="en-US" sz="2400" dirty="0"/>
          </a:p>
          <a:p>
            <a:pPr marL="754380" lvl="1" indent="-342900">
              <a:buFont typeface="Wingdings" panose="05000000000000000000" pitchFamily="2" charset="2"/>
              <a:buChar char="Ø"/>
            </a:pPr>
            <a:r>
              <a:rPr lang="bg-BG" sz="2400" b="1" dirty="0" smtClean="0"/>
              <a:t>хелиева </a:t>
            </a:r>
            <a:r>
              <a:rPr lang="bg-BG" sz="2400" b="1" dirty="0"/>
              <a:t>искра</a:t>
            </a:r>
            <a:endParaRPr lang="en-US" sz="2400" b="1" dirty="0"/>
          </a:p>
          <a:p>
            <a:pPr marL="285750" indent="-285750">
              <a:buFont typeface="Arial" panose="020B0604020202020204" pitchFamily="34" charset="0"/>
              <a:buChar char="•"/>
            </a:pPr>
            <a:r>
              <a:rPr lang="bg-BG" sz="2400" dirty="0"/>
              <a:t>Температурата във вътрешността се повишава, Слънцето става по-горещо </a:t>
            </a:r>
            <a:endParaRPr lang="en-US" sz="2400" dirty="0"/>
          </a:p>
          <a:p>
            <a:pPr marL="285750" indent="-285750">
              <a:buFont typeface="Arial" panose="020B0604020202020204" pitchFamily="34" charset="0"/>
              <a:buChar char="•"/>
            </a:pPr>
            <a:r>
              <a:rPr lang="bg-BG" sz="2400" dirty="0"/>
              <a:t>Хелият гори в ядрото:</a:t>
            </a:r>
            <a:r>
              <a:rPr lang="en-US" sz="2400" dirty="0"/>
              <a:t/>
            </a:r>
            <a:br>
              <a:rPr lang="en-US" sz="2400" dirty="0"/>
            </a:br>
            <a:r>
              <a:rPr lang="bg-BG" sz="2400" b="1" dirty="0"/>
              <a:t>троен алфа-процес</a:t>
            </a:r>
            <a:endParaRPr lang="en-US" sz="2400" b="1" dirty="0"/>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Историята на нашето Слънце</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bg-BG" sz="2400" dirty="0"/>
              <a:t>х</a:t>
            </a:r>
            <a:r>
              <a:rPr lang="bg-BG" sz="2400" dirty="0" smtClean="0"/>
              <a:t>елият се консумира в ядрото</a:t>
            </a:r>
            <a:endParaRPr lang="en-US" sz="2400" dirty="0"/>
          </a:p>
          <a:p>
            <a:pPr marL="342900" indent="-342900">
              <a:buFont typeface="Arial" panose="020B0604020202020204" pitchFamily="34" charset="0"/>
              <a:buChar char="•"/>
            </a:pPr>
            <a:r>
              <a:rPr lang="bg-BG" sz="2400" dirty="0"/>
              <a:t>с</a:t>
            </a:r>
            <a:r>
              <a:rPr lang="bg-BG" sz="2400" dirty="0" smtClean="0"/>
              <a:t>ега Слънцето има хелиева</a:t>
            </a:r>
          </a:p>
          <a:p>
            <a:r>
              <a:rPr lang="bg-BG" sz="2400" dirty="0" smtClean="0"/>
              <a:t>обвивка, хелиева обвивка и въглеродно-кислородно ядро </a:t>
            </a:r>
          </a:p>
          <a:p>
            <a:pPr marL="342900" indent="-342900">
              <a:buFont typeface="Arial" panose="020B0604020202020204" pitchFamily="34" charset="0"/>
              <a:buChar char="•"/>
            </a:pPr>
            <a:r>
              <a:rPr lang="bg-BG" sz="2400" dirty="0" smtClean="0"/>
              <a:t>Слънцето се разширява, става</a:t>
            </a:r>
          </a:p>
          <a:p>
            <a:r>
              <a:rPr lang="bg-BG" sz="2400" dirty="0" smtClean="0"/>
              <a:t>по-ярко, но по-студено вътре</a:t>
            </a:r>
            <a:endParaRPr lang="en-US" sz="2400" dirty="0"/>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Историята на нашето Слънце</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365760" y="1162222"/>
            <a:ext cx="5590358" cy="4647426"/>
          </a:xfrm>
          <a:prstGeom prst="rect">
            <a:avLst/>
          </a:prstGeom>
          <a:noFill/>
        </p:spPr>
        <p:txBody>
          <a:bodyPr wrap="square" rtlCol="0">
            <a:spAutoFit/>
          </a:bodyPr>
          <a:lstStyle/>
          <a:p>
            <a:pPr marL="285750" indent="-285750">
              <a:buFont typeface="Arial" panose="020B0604020202020204" pitchFamily="34" charset="0"/>
              <a:buChar char="•"/>
            </a:pPr>
            <a:r>
              <a:rPr lang="bg-BG" sz="2400" dirty="0"/>
              <a:t>Слънцето губи маса с всеки топлинен импулс, докато ядрото не </a:t>
            </a:r>
            <a:r>
              <a:rPr lang="bg-BG" sz="2400" dirty="0" smtClean="0"/>
              <a:t>бъде оголено</a:t>
            </a:r>
            <a:endParaRPr lang="bg-BG" sz="2400" dirty="0"/>
          </a:p>
          <a:p>
            <a:pPr marL="285750" indent="-285750">
              <a:buFont typeface="Arial" panose="020B0604020202020204" pitchFamily="34" charset="0"/>
              <a:buChar char="•"/>
            </a:pPr>
            <a:r>
              <a:rPr lang="bg-BG" sz="2400" dirty="0"/>
              <a:t>Изхвърлената обвивка образува </a:t>
            </a:r>
            <a:r>
              <a:rPr lang="bg-BG" sz="2400" b="1" dirty="0"/>
              <a:t>планетарна мъглявина</a:t>
            </a:r>
          </a:p>
          <a:p>
            <a:pPr marL="285750" indent="-285750">
              <a:buFont typeface="Arial" panose="020B0604020202020204" pitchFamily="34" charset="0"/>
              <a:buChar char="•"/>
            </a:pPr>
            <a:r>
              <a:rPr lang="bg-BG" sz="2400" dirty="0" smtClean="0"/>
              <a:t>Оголеното </a:t>
            </a:r>
            <a:r>
              <a:rPr lang="bg-BG" sz="2400" dirty="0"/>
              <a:t>ядро ​​образува </a:t>
            </a:r>
            <a:r>
              <a:rPr lang="bg-BG" sz="2400" b="1" dirty="0"/>
              <a:t>бяло джудже</a:t>
            </a:r>
          </a:p>
          <a:p>
            <a:pPr marL="697230" lvl="1" indent="-285750">
              <a:buFont typeface="Arial" panose="020B0604020202020204" pitchFamily="34" charset="0"/>
              <a:buChar char="•"/>
            </a:pPr>
            <a:r>
              <a:rPr lang="bg-BG" sz="2400" dirty="0"/>
              <a:t>т</a:t>
            </a:r>
            <a:r>
              <a:rPr lang="bg-BG" sz="2400" dirty="0" smtClean="0"/>
              <a:t>о се охлажда бързо</a:t>
            </a:r>
            <a:r>
              <a:rPr lang="bg-BG" sz="2400" dirty="0"/>
              <a:t>, не са възможни повече реакции</a:t>
            </a:r>
          </a:p>
          <a:p>
            <a:pPr marL="697230" lvl="1" indent="-285750">
              <a:buFont typeface="Arial" panose="020B0604020202020204" pitchFamily="34" charset="0"/>
              <a:buChar char="•"/>
            </a:pPr>
            <a:r>
              <a:rPr lang="bg-BG" sz="2400" dirty="0" smtClean="0"/>
              <a:t>състои </a:t>
            </a:r>
            <a:r>
              <a:rPr lang="bg-BG" sz="2400" dirty="0"/>
              <a:t>се предимно от въглерод и </a:t>
            </a:r>
            <a:r>
              <a:rPr lang="bg-BG" sz="2400" dirty="0" smtClean="0"/>
              <a:t>кислород </a:t>
            </a:r>
            <a:r>
              <a:rPr lang="bg-BG" sz="1600" i="1" dirty="0" smtClean="0"/>
              <a:t>приблизително с маса на </a:t>
            </a:r>
            <a:r>
              <a:rPr lang="bg-BG" sz="1600" i="1" dirty="0"/>
              <a:t>Слънцето </a:t>
            </a:r>
            <a:r>
              <a:rPr lang="en-US" sz="1600" i="1" dirty="0" smtClean="0"/>
              <a:t>&amp;</a:t>
            </a:r>
            <a:r>
              <a:rPr lang="bg-BG" sz="1600" i="1" dirty="0" smtClean="0"/>
              <a:t> </a:t>
            </a:r>
            <a:r>
              <a:rPr lang="bg-BG" sz="1600" i="1" dirty="0"/>
              <a:t>размера на Земята</a:t>
            </a:r>
            <a:endParaRPr lang="de-DE" sz="16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dirty="0" smtClean="0"/>
              <a:t>Историята на нашето Слънце</a:t>
            </a:r>
            <a:endParaRPr lang="en-US" sz="3000" noProof="0"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smtClean="0"/>
              <a:t>[18] </a:t>
            </a:r>
            <a:r>
              <a:rPr lang="bg-BG" sz="1800" i="1" dirty="0" smtClean="0"/>
              <a:t>Планетарната мългявина в Лебед</a:t>
            </a:r>
            <a:r>
              <a:rPr lang="en-US" sz="1800" i="1" dirty="0"/>
              <a:t/>
            </a:r>
            <a:br>
              <a:rPr lang="en-US" sz="1800" i="1" dirty="0"/>
            </a:br>
            <a:r>
              <a:rPr lang="de-DE" i="1" dirty="0">
                <a:hlinkClick r:id="rId4"/>
              </a:rPr>
              <a:t>Hubble/ESA, 2021</a:t>
            </a:r>
            <a:r>
              <a:rPr lang="de-DE" i="1" dirty="0"/>
              <a:t> </a:t>
            </a:r>
          </a:p>
        </p:txBody>
      </p:sp>
      <p:pic>
        <p:nvPicPr>
          <p:cNvPr id="3" name="Picture 2"/>
          <p:cNvPicPr>
            <a:picLocks noChangeAspect="1"/>
          </p:cNvPicPr>
          <p:nvPr/>
        </p:nvPicPr>
        <p:blipFill>
          <a:blip r:embed="rId5"/>
          <a:stretch>
            <a:fillRect/>
          </a:stretch>
        </p:blipFill>
        <p:spPr>
          <a:xfrm>
            <a:off x="426228" y="1235794"/>
            <a:ext cx="5669771" cy="4730906"/>
          </a:xfrm>
          <a:prstGeom prst="rect">
            <a:avLst/>
          </a:prstGeom>
        </p:spPr>
      </p:pic>
    </p:spTree>
    <p:extLst>
      <p:ext uri="{BB962C8B-B14F-4D97-AF65-F5344CB8AC3E}">
        <p14:creationId xmlns:p14="http://schemas.microsoft.com/office/powerpoint/2010/main" val="2319603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894093" y="160442"/>
            <a:ext cx="11181085" cy="684000"/>
          </a:xfrm>
        </p:spPr>
        <p:txBody>
          <a:bodyPr/>
          <a:lstStyle/>
          <a:p>
            <a:r>
              <a:rPr lang="bg-BG" sz="3600" noProof="0" dirty="0" smtClean="0"/>
              <a:t>Обилия на химическите елементи </a:t>
            </a:r>
            <a:r>
              <a:rPr lang="bg-BG" sz="2400" noProof="0" dirty="0" smtClean="0"/>
              <a:t>(Слънчева система)</a:t>
            </a:r>
            <a:endParaRPr lang="en-US" sz="24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bg-BG" sz="3600" cap="small" noProof="0" dirty="0" smtClean="0"/>
              <a:t>Какво вече знаете</a:t>
            </a:r>
          </a:p>
          <a:p>
            <a:pPr algn="ctr"/>
            <a:r>
              <a:rPr lang="bg-BG" sz="3600" cap="small" dirty="0" smtClean="0"/>
              <a:t>за</a:t>
            </a:r>
            <a:r>
              <a:rPr lang="en-US" sz="3600" b="1" cap="small" noProof="0" dirty="0"/>
              <a:t/>
            </a:r>
            <a:br>
              <a:rPr lang="en-US" sz="3600" b="1" cap="small" noProof="0" dirty="0"/>
            </a:br>
            <a:r>
              <a:rPr lang="bg-BG" sz="3600" b="1" cap="small" noProof="0" dirty="0" smtClean="0"/>
              <a:t>Ядрената астрофизика</a:t>
            </a:r>
            <a:r>
              <a:rPr lang="en-US" sz="3600" cap="small" noProof="0" dirty="0" smtClean="0"/>
              <a:t>?</a:t>
            </a:r>
            <a:endParaRPr lang="en-US" sz="3600" b="1" cap="small" noProof="0" dirty="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902006" y="211242"/>
            <a:ext cx="11007113" cy="684000"/>
          </a:xfrm>
        </p:spPr>
        <p:txBody>
          <a:bodyPr/>
          <a:lstStyle/>
          <a:p>
            <a:r>
              <a:rPr lang="bg-BG" sz="3600" dirty="0"/>
              <a:t>Обилия на химическите елементи </a:t>
            </a:r>
            <a:r>
              <a:rPr lang="bg-BG" sz="2400" dirty="0"/>
              <a:t>(Слънчева система)</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21703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975360" y="261407"/>
            <a:ext cx="10480045" cy="684000"/>
          </a:xfrm>
        </p:spPr>
        <p:txBody>
          <a:bodyPr/>
          <a:lstStyle/>
          <a:p>
            <a:r>
              <a:rPr lang="bg-BG" sz="3600" noProof="0" dirty="0" smtClean="0"/>
              <a:t>Обилия на химическите елементи </a:t>
            </a:r>
            <a:r>
              <a:rPr lang="bg-BG" sz="2400" noProof="0" dirty="0" smtClean="0"/>
              <a:t>(Слънчева система)</a:t>
            </a:r>
            <a:endParaRPr lang="en-US" sz="24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bg-BG" sz="2400" dirty="0" smtClean="0"/>
              <a:t>Елементите до </a:t>
            </a:r>
            <a:r>
              <a:rPr lang="bg-BG" sz="2400" b="1" dirty="0" smtClean="0"/>
              <a:t>желязото</a:t>
            </a:r>
            <a:r>
              <a:rPr lang="bg-BG" sz="2400" dirty="0" smtClean="0"/>
              <a:t> могат да се създадат чрез ядрен синтез при звездните процеси </a:t>
            </a:r>
          </a:p>
          <a:p>
            <a:pPr marL="285750" indent="-285750">
              <a:buFont typeface="Arial" panose="020B0604020202020204" pitchFamily="34" charset="0"/>
              <a:buChar char="•"/>
            </a:pPr>
            <a:r>
              <a:rPr lang="bg-BG" sz="2400" dirty="0" smtClean="0"/>
              <a:t>Като резултат се получава увеличено желязно обилие</a:t>
            </a:r>
            <a:endParaRPr lang="en-GB" sz="2400" dirty="0"/>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Свързваща енергия</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Binding Energy per </a:t>
            </a:r>
            <a:r>
              <a:rPr lang="de-DE" sz="1400" b="1" dirty="0" err="1">
                <a:solidFill>
                  <a:srgbClr val="000000"/>
                </a:solidFill>
              </a:rPr>
              <a:t>Nucleon</a:t>
            </a:r>
            <a:r>
              <a:rPr lang="de-DE" sz="1400" b="1" dirty="0">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Mass</a:t>
            </a:r>
            <a:r>
              <a:rPr lang="de-DE" sz="1400" b="1" dirty="0">
                <a:solidFill>
                  <a:srgbClr val="000000"/>
                </a:solidFill>
              </a:rPr>
              <a:t> </a:t>
            </a:r>
            <a:r>
              <a:rPr lang="de-DE" sz="1400" b="1" dirty="0" err="1">
                <a:solidFill>
                  <a:srgbClr val="000000"/>
                </a:solidFill>
              </a:rPr>
              <a:t>Number</a:t>
            </a:r>
            <a:r>
              <a:rPr lang="de-DE" sz="1400" b="1" dirty="0">
                <a:solidFill>
                  <a:srgbClr val="000000"/>
                </a:solidFill>
              </a:rPr>
              <a:t> 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Свързваща енергия</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Binding Energy per </a:t>
            </a:r>
            <a:r>
              <a:rPr lang="de-DE" sz="1400" b="1" dirty="0" err="1">
                <a:solidFill>
                  <a:srgbClr val="000000"/>
                </a:solidFill>
              </a:rPr>
              <a:t>Nucleon</a:t>
            </a:r>
            <a:r>
              <a:rPr lang="de-DE" sz="1400" b="1" dirty="0">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Mass</a:t>
            </a:r>
            <a:r>
              <a:rPr lang="de-DE" sz="1400" b="1" dirty="0">
                <a:solidFill>
                  <a:srgbClr val="000000"/>
                </a:solidFill>
              </a:rPr>
              <a:t> </a:t>
            </a:r>
            <a:r>
              <a:rPr lang="de-DE" sz="1400" b="1" dirty="0" err="1">
                <a:solidFill>
                  <a:srgbClr val="000000"/>
                </a:solidFill>
              </a:rPr>
              <a:t>Number</a:t>
            </a:r>
            <a:r>
              <a:rPr lang="de-DE" sz="1400" b="1" dirty="0">
                <a:solidFill>
                  <a:srgbClr val="000000"/>
                </a:solidFill>
              </a:rPr>
              <a:t> 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Nuclear Fusion</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bg-BG" sz="3600" b="1" cap="small" dirty="0" smtClean="0">
                <a:solidFill>
                  <a:schemeClr val="bg1"/>
                </a:solidFill>
              </a:rPr>
              <a:t>Част</a:t>
            </a:r>
            <a:r>
              <a:rPr lang="en-US" sz="3600" b="1" cap="small" dirty="0" smtClean="0">
                <a:solidFill>
                  <a:schemeClr val="bg1"/>
                </a:solidFill>
              </a:rPr>
              <a:t> </a:t>
            </a:r>
            <a:r>
              <a:rPr lang="en-US" sz="3600" b="1" cap="small" dirty="0">
                <a:solidFill>
                  <a:schemeClr val="bg1"/>
                </a:solidFill>
              </a:rPr>
              <a:t>IV</a:t>
            </a:r>
          </a:p>
          <a:p>
            <a:pPr algn="ctr">
              <a:spcAft>
                <a:spcPts val="600"/>
              </a:spcAft>
            </a:pPr>
            <a:r>
              <a:rPr lang="bg-BG" sz="3600" cap="small" dirty="0" smtClean="0">
                <a:solidFill>
                  <a:schemeClr val="bg1"/>
                </a:solidFill>
              </a:rPr>
              <a:t>Към по-тежките </a:t>
            </a:r>
          </a:p>
          <a:p>
            <a:pPr algn="ctr">
              <a:spcAft>
                <a:spcPts val="600"/>
              </a:spcAft>
            </a:pPr>
            <a:r>
              <a:rPr lang="bg-BG" sz="3600" cap="small" dirty="0" smtClean="0">
                <a:solidFill>
                  <a:schemeClr val="bg1"/>
                </a:solidFill>
              </a:rPr>
              <a:t>елементи</a:t>
            </a:r>
            <a:r>
              <a:rPr lang="en-US" sz="3600" cap="small" dirty="0" smtClean="0">
                <a:solidFill>
                  <a:schemeClr val="bg1"/>
                </a:solidFill>
              </a:rPr>
              <a:t>!</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bg-BG" sz="3600" cap="small" noProof="0" dirty="0" smtClean="0"/>
              <a:t>Как могат </a:t>
            </a:r>
          </a:p>
          <a:p>
            <a:pPr algn="ctr"/>
            <a:r>
              <a:rPr lang="bg-BG" sz="3600" b="1" cap="small" noProof="0" dirty="0" smtClean="0"/>
              <a:t>по-тежките елементи </a:t>
            </a:r>
            <a:r>
              <a:rPr lang="bg-BG" sz="3600" cap="small" noProof="0" dirty="0" smtClean="0"/>
              <a:t>да се синтезират?</a:t>
            </a:r>
            <a:endParaRPr lang="en-US" sz="3600" cap="small" noProof="0" dirty="0"/>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dirty="0" smtClean="0"/>
              <a:t>Захващане</a:t>
            </a:r>
            <a:r>
              <a:rPr lang="bg-BG" sz="3600" noProof="0" dirty="0" smtClean="0"/>
              <a:t> на неутрони</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algn="ctr"/>
            <a:r>
              <a:rPr lang="bg-BG" sz="2000" b="1" dirty="0" smtClean="0"/>
              <a:t>Радиоактивно Преобразуване</a:t>
            </a:r>
            <a:endParaRPr lang="de-DE" sz="2000" b="1" dirty="0"/>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Захващане на неутрони</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1712674"/>
            <a:ext cx="6459476" cy="293618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bg-BG" sz="2200" dirty="0" smtClean="0"/>
              <a:t>Желязо</a:t>
            </a:r>
            <a:r>
              <a:rPr lang="en-US" sz="2200" dirty="0" smtClean="0"/>
              <a:t>-59 </a:t>
            </a:r>
            <a:r>
              <a:rPr lang="bg-BG" sz="2200" dirty="0"/>
              <a:t>може да претърпи друга реакция на улавяне на неутрони, преди да се разпадне</a:t>
            </a:r>
          </a:p>
          <a:p>
            <a:pPr marL="285750" indent="-285750">
              <a:lnSpc>
                <a:spcPct val="120000"/>
              </a:lnSpc>
              <a:buFont typeface="Arial" panose="020B0604020202020204" pitchFamily="34" charset="0"/>
              <a:buChar char="•"/>
            </a:pPr>
            <a:r>
              <a:rPr lang="bg-BG" sz="2200" dirty="0"/>
              <a:t>Съотношението на вероятността дали нуклидът се разпада или вместо това се задейства верига от реакции на улавяне на неутрони зависи от неутронния поток</a:t>
            </a:r>
            <a:endParaRPr lang="en-US" sz="2200" dirty="0"/>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4807512"/>
                <a:ext cx="1919088" cy="7302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2400" b="1" i="0" smtClean="0">
                          <a:latin typeface="Cambria Math" panose="02040503050406030204" pitchFamily="18" charset="0"/>
                        </a:rPr>
                        <m:t>∆</m:t>
                      </m:r>
                      <m:r>
                        <a:rPr lang="de-DE" sz="2400" b="1" i="0" smtClean="0">
                          <a:latin typeface="Cambria Math" panose="02040503050406030204" pitchFamily="18" charset="0"/>
                        </a:rPr>
                        <m:t>𝐩</m:t>
                      </m:r>
                      <m:r>
                        <a:rPr lang="de-DE" sz="2400" b="1" i="0" smtClean="0">
                          <a:latin typeface="Cambria Math" panose="02040503050406030204" pitchFamily="18" charset="0"/>
                        </a:rPr>
                        <m:t>=</m:t>
                      </m:r>
                      <m:f>
                        <m:fPr>
                          <m:ctrlPr>
                            <a:rPr lang="de-DE" sz="2400" b="1" i="1" smtClean="0">
                              <a:latin typeface="Cambria Math" panose="02040503050406030204" pitchFamily="18" charset="0"/>
                            </a:rPr>
                          </m:ctrlPr>
                        </m:fPr>
                        <m:num>
                          <m:sSub>
                            <m:sSubPr>
                              <m:ctrlPr>
                                <a:rPr lang="de-DE" sz="2400" b="1" i="1" smtClean="0">
                                  <a:latin typeface="Cambria Math" panose="02040503050406030204" pitchFamily="18" charset="0"/>
                                </a:rPr>
                              </m:ctrlPr>
                            </m:sSubPr>
                            <m:e>
                              <m:r>
                                <a:rPr lang="de-DE" sz="2400" b="1" i="0" smtClean="0">
                                  <a:latin typeface="Cambria Math" panose="02040503050406030204" pitchFamily="18" charset="0"/>
                                </a:rPr>
                                <m:t>𝐩</m:t>
                              </m:r>
                            </m:e>
                            <m:sub>
                              <m:r>
                                <a:rPr lang="de-DE" sz="2400" b="1" i="0" smtClean="0">
                                  <a:latin typeface="Cambria Math" panose="02040503050406030204" pitchFamily="18" charset="0"/>
                                </a:rPr>
                                <m:t>𝐧</m:t>
                              </m:r>
                            </m:sub>
                          </m:sSub>
                        </m:num>
                        <m:den>
                          <m:r>
                            <a:rPr lang="de-DE" sz="2400" b="1" i="0" smtClean="0">
                              <a:latin typeface="Cambria Math" panose="02040503050406030204" pitchFamily="18" charset="0"/>
                            </a:rPr>
                            <m:t>𝛌</m:t>
                          </m:r>
                        </m:den>
                      </m:f>
                    </m:oMath>
                  </m:oMathPara>
                </a14:m>
                <a:endParaRPr lang="de-DE" sz="2400" b="1" dirty="0"/>
              </a:p>
            </p:txBody>
          </p:sp>
        </mc:Choice>
        <mc:Fallback xmlns="">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4807512"/>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4802406"/>
                <a:ext cx="4781542"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𝑝</m:t>
                          </m:r>
                        </m:e>
                        <m:sub>
                          <m:r>
                            <a:rPr lang="de-DE" sz="2000" b="0" i="1" smtClean="0">
                              <a:latin typeface="Cambria Math" panose="02040503050406030204" pitchFamily="18" charset="0"/>
                            </a:rPr>
                            <m:t>𝑛</m:t>
                          </m:r>
                        </m:sub>
                      </m:sSub>
                      <m:r>
                        <a:rPr lang="de-DE" sz="2000" b="0" i="1" smtClean="0">
                          <a:latin typeface="Cambria Math" panose="02040503050406030204" pitchFamily="18" charset="0"/>
                        </a:rPr>
                        <m:t>…</m:t>
                      </m:r>
                      <m:r>
                        <a:rPr lang="bg-BG" sz="2000" b="0" i="1" smtClean="0">
                          <a:latin typeface="Cambria Math" panose="02040503050406030204" pitchFamily="18" charset="0"/>
                        </a:rPr>
                        <m:t>Процент на захващане на неутрон </m:t>
                      </m:r>
                    </m:oMath>
                    <m:oMath xmlns:m="http://schemas.openxmlformats.org/officeDocument/2006/math">
                      <m:r>
                        <a:rPr lang="de-DE" sz="2000" b="0" i="1" smtClean="0">
                          <a:latin typeface="Cambria Math" panose="02040503050406030204" pitchFamily="18" charset="0"/>
                        </a:rPr>
                        <m:t>𝜆</m:t>
                      </m:r>
                      <m:r>
                        <a:rPr lang="de-DE" sz="2000" b="0" i="1" smtClean="0">
                          <a:latin typeface="Cambria Math" panose="02040503050406030204" pitchFamily="18" charset="0"/>
                        </a:rPr>
                        <m:t> …</m:t>
                      </m:r>
                      <m:r>
                        <a:rPr lang="bg-BG" sz="2000" b="0" i="0" smtClean="0">
                          <a:latin typeface="Cambria Math" panose="02040503050406030204" pitchFamily="18" charset="0"/>
                        </a:rPr>
                        <m:t>Процент на разпад</m:t>
                      </m:r>
                      <m:r>
                        <a:rPr lang="de-DE" sz="2000" b="0" i="0" smtClean="0">
                          <a:latin typeface="Cambria Math" panose="02040503050406030204" pitchFamily="18" charset="0"/>
                        </a:rPr>
                        <m:t> </m:t>
                      </m:r>
                    </m:oMath>
                  </m:oMathPara>
                </a14:m>
                <a:endParaRPr lang="de-DE" dirty="0"/>
              </a:p>
            </p:txBody>
          </p:sp>
        </mc:Choice>
        <mc:Fallback xmlns="">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4802406"/>
                <a:ext cx="4781542" cy="707886"/>
              </a:xfrm>
              <a:prstGeom prst="rect">
                <a:avLst/>
              </a:prstGeom>
              <a:blipFill>
                <a:blip r:embed="rId5"/>
                <a:stretch>
                  <a:fillRect b="-6897"/>
                </a:stretch>
              </a:blipFill>
            </p:spPr>
            <p:txBody>
              <a:bodyPr/>
              <a:lstStyle/>
              <a:p>
                <a:r>
                  <a:rPr lang="en-US">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2905760" y="3945223"/>
            <a:ext cx="2815005" cy="523220"/>
          </a:xfrm>
          <a:prstGeom prst="rect">
            <a:avLst/>
          </a:prstGeom>
          <a:solidFill>
            <a:schemeClr val="bg1"/>
          </a:solidFill>
        </p:spPr>
        <p:txBody>
          <a:bodyPr wrap="square" rtlCol="0">
            <a:spAutoFit/>
          </a:bodyPr>
          <a:lstStyle/>
          <a:p>
            <a:pPr algn="ctr"/>
            <a:r>
              <a:rPr lang="bg-BG" sz="1400" b="1" dirty="0" smtClean="0"/>
              <a:t>Радиоактивно преобразуване</a:t>
            </a:r>
            <a:endParaRPr lang="de-DE" sz="1400" dirty="0"/>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noProof="0" dirty="0" smtClean="0"/>
              <a:t>Настолна игра нуклидна надпревара</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855348"/>
            <a:ext cx="7048500"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defRPr/>
              </a:pPr>
              <a:r>
                <a:rPr lang="bg-BG" sz="2800" dirty="0">
                  <a:solidFill>
                    <a:srgbClr val="00305E"/>
                  </a:solidFill>
                </a:rPr>
                <a:t>Използвайте таблицата с нуклиди като </a:t>
              </a:r>
              <a:r>
                <a:rPr lang="bg-BG" sz="2800" dirty="0" smtClean="0">
                  <a:solidFill>
                    <a:srgbClr val="00305E"/>
                  </a:solidFill>
                </a:rPr>
                <a:t>игрова дъска, </a:t>
              </a:r>
              <a:r>
                <a:rPr lang="bg-BG" sz="2800" dirty="0">
                  <a:solidFill>
                    <a:srgbClr val="00305E"/>
                  </a:solidFill>
                </a:rPr>
                <a:t>за да изследвате процесите на улавяне на неутрони</a:t>
              </a:r>
              <a:r>
                <a:rPr kumimoji="0" lang="en-US" sz="2800" b="0" i="0" u="none" strike="noStrike" kern="1200" cap="none" spc="0" normalizeH="0" baseline="0" noProof="0" dirty="0" smtClean="0">
                  <a:ln>
                    <a:noFill/>
                  </a:ln>
                  <a:solidFill>
                    <a:srgbClr val="00305E"/>
                  </a:solidFill>
                  <a:effectLst/>
                  <a:uLnTx/>
                  <a:uFillTx/>
                  <a:latin typeface="Open Sans"/>
                  <a:ea typeface="+mn-ea"/>
                  <a:cs typeface="+mn-cs"/>
                </a:rPr>
                <a:t>.</a:t>
              </a:r>
              <a:r>
                <a:rPr kumimoji="0" lang="en-US" sz="2800" b="0" i="0" u="none" strike="noStrike" kern="1200" cap="none" spc="0" normalizeH="0" baseline="0" noProof="0" dirty="0">
                  <a:ln>
                    <a:noFill/>
                  </a:ln>
                  <a:solidFill>
                    <a:srgbClr val="00305E"/>
                  </a:solidFill>
                  <a:effectLst/>
                  <a:uLnTx/>
                  <a:uFillTx/>
                  <a:latin typeface="Open Sans"/>
                  <a:ea typeface="+mn-ea"/>
                  <a:cs typeface="+mn-cs"/>
                </a:rPr>
                <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a:t>
              </a:r>
              <a:r>
                <a:rPr kumimoji="0" lang="bg-BG" sz="2800" b="1" i="0" u="none" strike="noStrike" kern="1200" cap="none" spc="0" normalizeH="0" baseline="0" noProof="0" dirty="0" smtClean="0">
                  <a:ln>
                    <a:noFill/>
                  </a:ln>
                  <a:solidFill>
                    <a:srgbClr val="00305E"/>
                  </a:solidFill>
                  <a:effectLst/>
                  <a:uLnTx/>
                  <a:uFillTx/>
                  <a:latin typeface="Open Sans"/>
                  <a:ea typeface="+mn-ea"/>
                  <a:cs typeface="+mn-cs"/>
                </a:rPr>
                <a:t>Правила на играта</a:t>
              </a:r>
            </a:p>
            <a:p>
              <a:pPr lvl="0" algn="ctr">
                <a:spcAft>
                  <a:spcPts val="1200"/>
                </a:spcAft>
                <a:defRPr/>
              </a:pPr>
              <a:r>
                <a:rPr kumimoji="0" lang="en-US" sz="2800" b="1" i="0" u="none" strike="noStrike" kern="1200" cap="none" spc="0" normalizeH="0" baseline="0" noProof="0" dirty="0" smtClean="0">
                  <a:ln>
                    <a:noFill/>
                  </a:ln>
                  <a:solidFill>
                    <a:srgbClr val="00305E"/>
                  </a:solidFill>
                  <a:effectLst/>
                  <a:uLnTx/>
                  <a:uFillTx/>
                  <a:latin typeface="Open Sans"/>
                  <a:ea typeface="+mn-ea"/>
                  <a:cs typeface="+mn-cs"/>
                </a:rPr>
                <a:t>→ </a:t>
              </a:r>
              <a:r>
                <a:rPr kumimoji="0" lang="en-US" sz="2800" b="1" i="0" u="none" strike="noStrike" kern="1200" cap="none" spc="0" normalizeH="0" baseline="0" noProof="0" dirty="0">
                  <a:ln>
                    <a:noFill/>
                  </a:ln>
                  <a:solidFill>
                    <a:srgbClr val="00305E"/>
                  </a:solidFill>
                  <a:effectLst/>
                  <a:uLnTx/>
                  <a:uFillTx/>
                  <a:latin typeface="Open Sans"/>
                  <a:ea typeface="+mn-ea"/>
                  <a:cs typeface="+mn-cs"/>
                </a:rPr>
                <a:t>4.2 </a:t>
              </a:r>
              <a:r>
                <a:rPr lang="bg-BG" sz="2800" b="1" dirty="0" smtClean="0">
                  <a:solidFill>
                    <a:srgbClr val="00305E"/>
                  </a:solidFill>
                  <a:latin typeface="Open Sans"/>
                </a:rPr>
                <a:t>Игрова дъска</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dirty="0"/>
              <a:t>Настолна игра нуклидна надпревара</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543035"/>
            <a:chOff x="1398424" y="1360021"/>
            <a:chExt cx="3822162" cy="454303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Сценарий</a:t>
              </a:r>
              <a:r>
                <a:rPr lang="en-US" sz="2800" b="1" dirty="0" smtClean="0">
                  <a:latin typeface="+mj-lt"/>
                </a:rPr>
                <a:t> </a:t>
              </a:r>
              <a:r>
                <a:rPr lang="en-US" sz="2800" b="1" dirty="0">
                  <a:latin typeface="+mj-lt"/>
                </a:rPr>
                <a:t>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402995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spcBef>
                      <a:spcPts val="1200"/>
                    </a:spcBef>
                    <a:defRPr/>
                  </a:pPr>
                  <a:r>
                    <a:rPr lang="bg-BG" sz="1800" i="1" dirty="0">
                      <a:solidFill>
                        <a:srgbClr val="1B1F22"/>
                      </a:solidFill>
                      <a:latin typeface="Open Sans" panose="020B0606030504020204" pitchFamily="34" charset="0"/>
                    </a:rPr>
                    <a:t>Вие сте желязо-58 нуклид и се чувствате стабилни. Вие сте вътре в Алдебаран, червен гигант. Тук има високи температури от няколко гигакелвина и високо гравитационно налягане, така че да се </a:t>
                  </a:r>
                  <a:r>
                    <a:rPr lang="bg-BG" sz="1800" i="1" dirty="0" smtClean="0">
                      <a:solidFill>
                        <a:srgbClr val="1B1F22"/>
                      </a:solidFill>
                      <a:latin typeface="Open Sans" panose="020B0606030504020204" pitchFamily="34" charset="0"/>
                    </a:rPr>
                    <a:t>извършва ядрен синтез </a:t>
                  </a:r>
                  <a:r>
                    <a:rPr lang="bg-BG" sz="1800" i="1" dirty="0">
                      <a:solidFill>
                        <a:srgbClr val="1B1F22"/>
                      </a:solidFill>
                      <a:latin typeface="Open Sans" panose="020B0606030504020204" pitchFamily="34" charset="0"/>
                    </a:rPr>
                    <a:t>на хелий, водород и др. Но за вас ядрен синтез е изключен. Никой не е толкова стабилен като вас.</a:t>
                  </a:r>
                </a:p>
                <a:p>
                  <a:pPr lvl="0" algn="ctr" defTabSz="914354">
                    <a:spcBef>
                      <a:spcPts val="1200"/>
                    </a:spcBef>
                    <a:defRPr/>
                  </a:pPr>
                  <a:r>
                    <a:rPr lang="bg-BG" sz="1800" i="1" dirty="0">
                      <a:solidFill>
                        <a:srgbClr val="1B1F22"/>
                      </a:solidFill>
                      <a:latin typeface="Open Sans" panose="020B0606030504020204" pitchFamily="34" charset="0"/>
                    </a:rPr>
                    <a:t>Има обаче няколко свободни неутрона, които летят наоколо, които искат да бъдат уловени от </a:t>
                  </a:r>
                  <a:r>
                    <a:rPr lang="bg-BG" sz="1800" i="1" dirty="0" smtClean="0">
                      <a:solidFill>
                        <a:srgbClr val="1B1F22"/>
                      </a:solidFill>
                      <a:latin typeface="Open Sans" panose="020B0606030504020204" pitchFamily="34" charset="0"/>
                    </a:rPr>
                    <a:t>ядро. Толкова много, че </a:t>
                  </a:r>
                  <a:r>
                    <a:rPr lang="bg-BG" sz="1800" i="1" dirty="0">
                      <a:solidFill>
                        <a:srgbClr val="1B1F22"/>
                      </a:solidFill>
                      <a:latin typeface="Open Sans" panose="020B0606030504020204" pitchFamily="34" charset="0"/>
                    </a:rPr>
                    <a:t>средно</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lvl="0" algn="ctr" defTabSz="914354">
                    <a:spcBef>
                      <a:spcPts val="1200"/>
                    </a:spcBef>
                    <a:defRPr/>
                  </a:pPr>
                  <a:r>
                    <a:rPr lang="bg-BG" sz="1800" i="1" dirty="0" smtClean="0">
                      <a:solidFill>
                        <a:srgbClr val="1B1F22"/>
                      </a:solidFill>
                      <a:latin typeface="Open Sans" panose="020B0606030504020204" pitchFamily="34" charset="0"/>
                    </a:rPr>
                    <a:t>реакциите </a:t>
                  </a:r>
                  <a:r>
                    <a:rPr lang="bg-BG" sz="1800" i="1" dirty="0">
                      <a:solidFill>
                        <a:srgbClr val="1B1F22"/>
                      </a:solidFill>
                      <a:latin typeface="Open Sans" panose="020B0606030504020204" pitchFamily="34" charset="0"/>
                    </a:rPr>
                    <a:t>на </a:t>
                  </a:r>
                  <a:r>
                    <a:rPr lang="bg-BG" sz="1800" i="1" dirty="0" smtClean="0">
                      <a:solidFill>
                        <a:srgbClr val="1B1F22"/>
                      </a:solidFill>
                      <a:latin typeface="Open Sans" panose="020B0606030504020204" pitchFamily="34" charset="0"/>
                    </a:rPr>
                    <a:t>захващане </a:t>
                  </a:r>
                  <a:r>
                    <a:rPr lang="bg-BG" sz="1800" i="1" dirty="0">
                      <a:solidFill>
                        <a:srgbClr val="1B1F22"/>
                      </a:solidFill>
                      <a:latin typeface="Open Sans" panose="020B0606030504020204" pitchFamily="34" charset="0"/>
                    </a:rPr>
                    <a:t>на неутрони протичат за секунда. И винаги си мечтал да бъдеш Галий...</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4029956"/>
                </a:xfrm>
                <a:prstGeom prst="round2SameRect">
                  <a:avLst>
                    <a:gd name="adj1" fmla="val 0"/>
                    <a:gd name="adj2" fmla="val 0"/>
                  </a:avLst>
                </a:prstGeom>
                <a:blipFill>
                  <a:blip r:embed="rId3"/>
                  <a:stretch>
                    <a:fillRect l="-518" r="-1295" b="-1508"/>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bg-BG" sz="3600" noProof="0" dirty="0" smtClean="0"/>
              <a:t>Мозъчна атака</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0"/>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mc:AlternateContent xmlns:mc="http://schemas.openxmlformats.org/markup-compatibility/2006" xmlns:a14="http://schemas.microsoft.com/office/drawing/2010/main">
        <mc:Choice Requires="a14">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bg-BG" sz="2800" dirty="0" smtClean="0">
                    <a:solidFill>
                      <a:schemeClr val="tx1"/>
                    </a:solidFill>
                    <a:latin typeface="+mj-lt"/>
                  </a:rPr>
                  <a:t>Отворете</a:t>
                </a:r>
                <a:r>
                  <a:rPr lang="de-DE" sz="2800" dirty="0">
                    <a:solidFill>
                      <a:schemeClr val="tx1"/>
                    </a:solidFill>
                    <a:latin typeface="+mj-lt"/>
                  </a:rPr>
                  <a:t/>
                </a:r>
                <a:br>
                  <a:rPr lang="de-DE" sz="2800" dirty="0">
                    <a:solidFill>
                      <a:schemeClr val="tx1"/>
                    </a:solidFill>
                    <a:latin typeface="+mj-lt"/>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latin typeface="+mj-lt"/>
                  </a:rPr>
                  <a:t> 1.1 </a:t>
                </a:r>
                <a:r>
                  <a:rPr lang="bg-BG" sz="2800" b="1" dirty="0" smtClean="0">
                    <a:solidFill>
                      <a:schemeClr val="tx1"/>
                    </a:solidFill>
                    <a:latin typeface="+mj-lt"/>
                  </a:rPr>
                  <a:t>Дъска за мозъчна атака</a:t>
                </a:r>
                <a:r>
                  <a:rPr lang="de-DE" sz="2800" b="1" dirty="0">
                    <a:solidFill>
                      <a:schemeClr val="tx1"/>
                    </a:solidFill>
                    <a:latin typeface="+mj-lt"/>
                  </a:rPr>
                  <a:t/>
                </a:r>
                <a:br>
                  <a:rPr lang="de-DE" sz="2800" b="1" dirty="0">
                    <a:solidFill>
                      <a:schemeClr val="tx1"/>
                    </a:solidFill>
                    <a:latin typeface="+mj-lt"/>
                  </a:rPr>
                </a:br>
                <a:r>
                  <a:rPr lang="bg-BG" sz="2800" dirty="0" smtClean="0">
                    <a:solidFill>
                      <a:schemeClr val="tx1"/>
                    </a:solidFill>
                    <a:latin typeface="+mj-lt"/>
                  </a:rPr>
                  <a:t>и я попълнете заедно</a:t>
                </a:r>
                <a:r>
                  <a:rPr lang="en-US" sz="2800" dirty="0" smtClean="0">
                    <a:solidFill>
                      <a:schemeClr val="tx1"/>
                    </a:solidFill>
                    <a:latin typeface="+mj-lt"/>
                  </a:rPr>
                  <a:t>.</a:t>
                </a:r>
                <a:endParaRPr lang="en-GB" sz="2800" dirty="0">
                  <a:solidFill>
                    <a:schemeClr val="tx1"/>
                  </a:solidFill>
                  <a:latin typeface="+mj-lt"/>
                </a:endParaRPr>
              </a:p>
            </p:txBody>
          </p:sp>
        </mc:Choice>
        <mc:Fallback xmlns="">
          <p:sp>
            <p:nvSpPr>
              <p:cNvPr id="9" name="Rechteck: obere Ecken abgerundet 8">
                <a:extLst>
                  <a:ext uri="{FF2B5EF4-FFF2-40B4-BE49-F238E27FC236}">
                    <a16:creationId xmlns:a16="http://schemas.microsoft.com/office/drawing/2014/main" id="{9C378F9B-1E52-B1CE-49D0-6D3544BAE426}"/>
                  </a:ext>
                </a:extLst>
              </p:cNvPr>
              <p:cNvSpPr>
                <a:spLocks noRot="1" noChangeAspect="1" noMove="1" noResize="1" noEditPoints="1" noAdjustHandles="1" noChangeArrowheads="1" noChangeShapeType="1" noTextEdit="1"/>
              </p:cNvSpPr>
              <p:nvPr/>
            </p:nvSpPr>
            <p:spPr>
              <a:xfrm>
                <a:off x="2320924" y="2856230"/>
                <a:ext cx="4984752" cy="2096770"/>
              </a:xfrm>
              <a:prstGeom prst="round2SameRect">
                <a:avLst>
                  <a:gd name="adj1" fmla="val 0"/>
                  <a:gd name="adj2" fmla="val 0"/>
                </a:avLst>
              </a:prstGeom>
              <a:blipFill>
                <a:blip r:embed="rId5"/>
                <a:stretch>
                  <a:fillRect b="-57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87382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dirty="0"/>
              <a:t>Настолна игра нуклидна надпревара</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Сценарий</a:t>
              </a:r>
              <a:r>
                <a:rPr lang="en-US" sz="2800" b="1" dirty="0" smtClean="0">
                  <a:latin typeface="+mj-lt"/>
                </a:rPr>
                <a:t> </a:t>
              </a:r>
              <a:r>
                <a:rPr lang="en-US" sz="2800" b="1" dirty="0">
                  <a:latin typeface="+mj-lt"/>
                </a:rPr>
                <a:t>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bg-BG" sz="2800" b="0" i="0" u="none" strike="noStrike" kern="1200" cap="none" spc="0" normalizeH="0" baseline="0" noProof="0" dirty="0" smtClean="0">
                      <a:ln>
                        <a:noFill/>
                      </a:ln>
                      <a:solidFill>
                        <a:srgbClr val="00305E"/>
                      </a:solidFill>
                      <a:effectLst/>
                      <a:uLnTx/>
                      <a:uFillTx/>
                      <a:latin typeface="Open Sans"/>
                      <a:ea typeface="+mn-ea"/>
                      <a:cs typeface="+mn-cs"/>
                    </a:rPr>
                    <a:t>Синтезирайте </a:t>
                  </a:r>
                  <a:r>
                    <a:rPr kumimoji="0" lang="en-US" sz="2800" b="1" i="0" u="none" strike="noStrike" kern="1200" cap="none" spc="0" normalizeH="0" baseline="0" noProof="0" dirty="0" smtClean="0">
                      <a:ln>
                        <a:noFill/>
                      </a:ln>
                      <a:solidFill>
                        <a:srgbClr val="00305E"/>
                      </a:solidFill>
                      <a:effectLst/>
                      <a:uLnTx/>
                      <a:uFillTx/>
                      <a:latin typeface="Open Sans"/>
                      <a:ea typeface="+mn-ea"/>
                      <a:cs typeface="+mn-cs"/>
                    </a:rPr>
                    <a:t>Fe-58</a:t>
                  </a:r>
                  <a:r>
                    <a:rPr kumimoji="0" lang="en-US" sz="2800" b="0" i="0" u="none" strike="noStrike" kern="1200" cap="none" spc="0" normalizeH="0" baseline="0" noProof="0" dirty="0" smtClean="0">
                      <a:ln>
                        <a:noFill/>
                      </a:ln>
                      <a:solidFill>
                        <a:srgbClr val="00305E"/>
                      </a:solidFill>
                      <a:effectLst/>
                      <a:uLnTx/>
                      <a:uFillTx/>
                      <a:latin typeface="Open Sans"/>
                      <a:ea typeface="+mn-ea"/>
                      <a:cs typeface="+mn-cs"/>
                    </a:rPr>
                    <a:t> </a:t>
                  </a:r>
                  <a:r>
                    <a:rPr kumimoji="0" lang="bg-BG" sz="2800" b="0" i="0" u="none" strike="noStrike" kern="1200" cap="none" spc="0" normalizeH="0" baseline="0" noProof="0" dirty="0" smtClean="0">
                      <a:ln>
                        <a:noFill/>
                      </a:ln>
                      <a:solidFill>
                        <a:srgbClr val="00305E"/>
                      </a:solidFill>
                      <a:effectLst/>
                      <a:uLnTx/>
                      <a:uFillTx/>
                      <a:latin typeface="Open Sans"/>
                      <a:ea typeface="+mn-ea"/>
                      <a:cs typeface="+mn-cs"/>
                    </a:rPr>
                    <a:t>нуклид </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bg-BG" sz="2800" b="0" i="0" u="none" strike="noStrike" kern="1200" cap="none" spc="0" normalizeH="0" baseline="0" noProof="0" dirty="0" smtClean="0">
                      <a:ln>
                        <a:noFill/>
                      </a:ln>
                      <a:solidFill>
                        <a:srgbClr val="00305E"/>
                      </a:solidFill>
                      <a:effectLst/>
                      <a:uLnTx/>
                      <a:uFillTx/>
                      <a:latin typeface="Open Sans"/>
                      <a:ea typeface="+mn-ea"/>
                      <a:cs typeface="+mn-cs"/>
                    </a:rPr>
                    <a:t>в изотоп на галия</a:t>
                  </a:r>
                  <a:r>
                    <a:rPr kumimoji="0" lang="de-DE" sz="2800" b="0" i="0" u="none" strike="noStrike" kern="1200" cap="none" spc="0" normalizeH="0" baseline="0" noProof="0" dirty="0" smtClean="0">
                      <a:ln>
                        <a:noFill/>
                      </a:ln>
                      <a:solidFill>
                        <a:srgbClr val="00305E"/>
                      </a:solidFill>
                      <a:effectLst/>
                      <a:uLnTx/>
                      <a:uFillTx/>
                      <a:latin typeface="Open Sans"/>
                      <a:ea typeface="+mn-ea"/>
                      <a:cs typeface="+mn-cs"/>
                    </a:rPr>
                    <a:t> </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𝟐</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𝟏𝟎</m:t>
                            </m:r>
                          </m:e>
                          <m:sup>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𝟒</m:t>
                            </m:r>
                          </m:sup>
                        </m:sSup>
                        <m:f>
                          <m:f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chemeClr val="tx1"/>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dirty="0"/>
              <a:t>Настолна игра нуклидна надпревара</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Сценарий</a:t>
              </a:r>
              <a:r>
                <a:rPr lang="en-US" sz="2800" b="1" dirty="0" smtClean="0">
                  <a:latin typeface="+mj-lt"/>
                </a:rPr>
                <a:t> </a:t>
              </a:r>
              <a:r>
                <a:rPr lang="en-US" sz="2800" b="1" dirty="0">
                  <a:latin typeface="+mj-lt"/>
                </a:rPr>
                <a:t>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spcBef>
                      <a:spcPts val="1200"/>
                    </a:spcBef>
                    <a:defRPr/>
                  </a:pPr>
                  <a:r>
                    <a:rPr lang="bg-BG" sz="1800" i="1" dirty="0">
                      <a:solidFill>
                        <a:srgbClr val="1B1F22"/>
                      </a:solidFill>
                      <a:latin typeface="Open Sans" panose="020B0606030504020204" pitchFamily="34" charset="0"/>
                    </a:rPr>
                    <a:t>Вие сте кобалт-59 нуклид и се чувствате стабилни. Но напоследък във вашия супергигант стана много неудобно заради невероятно високите температури. Може би преживявате свръхнова за първи път, кой знае.</a:t>
                  </a:r>
                </a:p>
                <a:p>
                  <a:pPr lvl="0" algn="ctr" defTabSz="914354">
                    <a:spcBef>
                      <a:spcPts val="1200"/>
                    </a:spcBef>
                    <a:defRPr/>
                  </a:pPr>
                  <a:r>
                    <a:rPr lang="bg-BG" sz="1800" i="1" dirty="0">
                      <a:solidFill>
                        <a:srgbClr val="1B1F22"/>
                      </a:solidFill>
                      <a:latin typeface="Open Sans" panose="020B0606030504020204" pitchFamily="34" charset="0"/>
                    </a:rPr>
                    <a:t>Всичко, което знаете е, че има и много неутрони, летящи наоколо, които искат да бъдат уловени. Толкова много, че средно</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lvl="0" algn="ctr" defTabSz="914354">
                    <a:spcBef>
                      <a:spcPts val="1200"/>
                    </a:spcBef>
                    <a:defRPr/>
                  </a:pPr>
                  <a:r>
                    <a:rPr lang="bg-BG" sz="1800" i="1" dirty="0">
                      <a:solidFill>
                        <a:srgbClr val="1B1F22"/>
                      </a:solidFill>
                      <a:latin typeface="Open Sans" panose="020B0606030504020204" pitchFamily="34" charset="0"/>
                    </a:rPr>
                    <a:t>р</a:t>
                  </a:r>
                  <a:r>
                    <a:rPr lang="bg-BG" sz="1800" i="1" dirty="0" smtClean="0">
                      <a:solidFill>
                        <a:srgbClr val="1B1F22"/>
                      </a:solidFill>
                      <a:latin typeface="Open Sans" panose="020B0606030504020204" pitchFamily="34" charset="0"/>
                    </a:rPr>
                    <a:t>еакциите </a:t>
                  </a:r>
                  <a:r>
                    <a:rPr lang="bg-BG" sz="1800" i="1" dirty="0">
                      <a:solidFill>
                        <a:srgbClr val="1B1F22"/>
                      </a:solidFill>
                      <a:latin typeface="Open Sans" panose="020B0606030504020204" pitchFamily="34" charset="0"/>
                    </a:rPr>
                    <a:t>на </a:t>
                  </a:r>
                  <a:r>
                    <a:rPr lang="bg-BG" sz="1800" i="1" dirty="0" smtClean="0">
                      <a:solidFill>
                        <a:srgbClr val="1B1F22"/>
                      </a:solidFill>
                      <a:latin typeface="Open Sans" panose="020B0606030504020204" pitchFamily="34" charset="0"/>
                    </a:rPr>
                    <a:t>захвашане </a:t>
                  </a:r>
                  <a:r>
                    <a:rPr lang="bg-BG" sz="1800" i="1" dirty="0">
                      <a:solidFill>
                        <a:srgbClr val="1B1F22"/>
                      </a:solidFill>
                      <a:latin typeface="Open Sans" panose="020B0606030504020204" pitchFamily="34" charset="0"/>
                    </a:rPr>
                    <a:t>на неутрони протичат за секунда. И бихте искали да имате още няколко неутрона в багажа си</a:t>
                  </a:r>
                  <a:r>
                    <a:rPr kumimoji="0" lang="en-US" sz="1800" b="0" i="1" u="none" strike="noStrike" kern="1200" cap="none" spc="0" normalizeH="0" baseline="0" noProof="0" dirty="0" smtClean="0">
                      <a:ln>
                        <a:noFill/>
                      </a:ln>
                      <a:solidFill>
                        <a:srgbClr val="1B1F22"/>
                      </a:solidFill>
                      <a:effectLst/>
                      <a:uLnTx/>
                      <a:uFillTx/>
                      <a:latin typeface="Open Sans" panose="020B0606030504020204" pitchFamily="34" charset="0"/>
                      <a:ea typeface="+mn-ea"/>
                      <a:cs typeface="+mn-cs"/>
                    </a:rPr>
                    <a:t>.</a:t>
                  </a: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dirty="0"/>
              <a:t>Настолна игра нуклидна надпревара</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Сценарий</a:t>
              </a:r>
              <a:r>
                <a:rPr lang="en-US" sz="2800" b="1" dirty="0" smtClean="0">
                  <a:latin typeface="+mj-lt"/>
                </a:rPr>
                <a:t> </a:t>
              </a:r>
              <a:r>
                <a:rPr lang="en-US" sz="2800" b="1" dirty="0">
                  <a:latin typeface="+mj-lt"/>
                </a:rPr>
                <a:t>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bg-BG" sz="2800" b="0" i="0" u="none" strike="noStrike" kern="1200" cap="none" spc="0" normalizeH="0" baseline="0" noProof="0" dirty="0" smtClean="0">
                      <a:ln>
                        <a:noFill/>
                      </a:ln>
                      <a:solidFill>
                        <a:srgbClr val="00305E"/>
                      </a:solidFill>
                      <a:effectLst/>
                      <a:uLnTx/>
                      <a:uFillTx/>
                      <a:latin typeface="Open Sans"/>
                      <a:ea typeface="+mn-ea"/>
                      <a:cs typeface="+mn-cs"/>
                    </a:rPr>
                    <a:t>Синтезирайте </a:t>
                  </a:r>
                  <a:r>
                    <a:rPr kumimoji="0" lang="en-US" sz="2800" b="1" i="0" u="none" strike="noStrike" kern="1200" cap="none" spc="0" normalizeH="0" baseline="0" noProof="0" dirty="0" smtClean="0">
                      <a:ln>
                        <a:noFill/>
                      </a:ln>
                      <a:solidFill>
                        <a:srgbClr val="00305E"/>
                      </a:solidFill>
                      <a:effectLst/>
                      <a:uLnTx/>
                      <a:uFillTx/>
                      <a:latin typeface="Open Sans"/>
                      <a:ea typeface="+mn-ea"/>
                      <a:cs typeface="+mn-cs"/>
                    </a:rPr>
                    <a:t>Fe-59</a:t>
                  </a:r>
                  <a:r>
                    <a:rPr kumimoji="0" lang="en-US" sz="2800" b="0" i="0" u="none" strike="noStrike" kern="1200" cap="none" spc="0" normalizeH="0" baseline="0" noProof="0" dirty="0" smtClean="0">
                      <a:ln>
                        <a:noFill/>
                      </a:ln>
                      <a:solidFill>
                        <a:srgbClr val="00305E"/>
                      </a:solidFill>
                      <a:effectLst/>
                      <a:uLnTx/>
                      <a:uFillTx/>
                      <a:latin typeface="Open Sans"/>
                      <a:ea typeface="+mn-ea"/>
                      <a:cs typeface="+mn-cs"/>
                    </a:rPr>
                    <a:t> </a:t>
                  </a:r>
                  <a:r>
                    <a:rPr kumimoji="0" lang="bg-BG" sz="2800" b="0" i="0" u="none" strike="noStrike" kern="1200" cap="none" spc="0" normalizeH="0" baseline="0" noProof="0" dirty="0" smtClean="0">
                      <a:ln>
                        <a:noFill/>
                      </a:ln>
                      <a:solidFill>
                        <a:srgbClr val="00305E"/>
                      </a:solidFill>
                      <a:effectLst/>
                      <a:uLnTx/>
                      <a:uFillTx/>
                      <a:latin typeface="Open Sans"/>
                      <a:ea typeface="+mn-ea"/>
                      <a:cs typeface="+mn-cs"/>
                    </a:rPr>
                    <a:t>нуклид в </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bg-BG" sz="2800" b="0" i="0" u="none" strike="noStrike" kern="1200" cap="none" spc="0" normalizeH="0" baseline="0" noProof="0" smtClean="0">
                      <a:ln>
                        <a:noFill/>
                      </a:ln>
                      <a:solidFill>
                        <a:srgbClr val="00305E"/>
                      </a:solidFill>
                      <a:effectLst/>
                      <a:uLnTx/>
                      <a:uFillTx/>
                      <a:latin typeface="Open Sans"/>
                      <a:ea typeface="+mn-ea"/>
                      <a:cs typeface="+mn-cs"/>
                    </a:rPr>
                    <a:t>нуклид с</a:t>
                  </a:r>
                  <a:r>
                    <a:rPr kumimoji="0" lang="bg-BG" sz="2800" b="0" i="0" u="none" strike="noStrike" kern="1200" cap="none" spc="0" normalizeH="0" noProof="0" smtClean="0">
                      <a:ln>
                        <a:noFill/>
                      </a:ln>
                      <a:solidFill>
                        <a:srgbClr val="00305E"/>
                      </a:solidFill>
                      <a:effectLst/>
                      <a:uLnTx/>
                      <a:uFillTx/>
                      <a:latin typeface="Open Sans"/>
                      <a:ea typeface="+mn-ea"/>
                      <a:cs typeface="+mn-cs"/>
                    </a:rPr>
                    <a:t> поне 40 неутрона. </a:t>
                  </a:r>
                  <a:r>
                    <a:rPr kumimoji="0" lang="de-DE" sz="2800" b="0" i="0" u="none" strike="noStrike" kern="1200" cap="none" spc="0" normalizeH="0" baseline="0" noProof="0" dirty="0">
                      <a:ln>
                        <a:noFill/>
                      </a:ln>
                      <a:solidFill>
                        <a:srgbClr val="00305E"/>
                      </a:solidFill>
                      <a:effectLst/>
                      <a:uLnTx/>
                      <a:uFillTx/>
                      <a:latin typeface="Open Sans"/>
                      <a:ea typeface="+mn-ea"/>
                      <a:cs typeface="+mn-cs"/>
                    </a:rPr>
                    <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9784080" y="5235194"/>
            <a:ext cx="2367703" cy="830997"/>
          </a:xfrm>
          <a:prstGeom prst="rect">
            <a:avLst/>
          </a:prstGeom>
          <a:noFill/>
        </p:spPr>
        <p:txBody>
          <a:bodyPr wrap="square" rtlCol="0">
            <a:spAutoFit/>
          </a:bodyPr>
          <a:lstStyle/>
          <a:p>
            <a:pPr algn="ctr"/>
            <a:r>
              <a:rPr lang="en-US" sz="1600" i="1" dirty="0"/>
              <a:t>[20] </a:t>
            </a:r>
            <a:r>
              <a:rPr lang="bg-BG" sz="1600" i="1" dirty="0"/>
              <a:t>Напречно сечение за улавяне на </a:t>
            </a:r>
            <a:r>
              <a:rPr lang="bg-BG" sz="1600" i="1" dirty="0" smtClean="0"/>
              <a:t>топлинни </a:t>
            </a:r>
            <a:r>
              <a:rPr lang="bg-BG" sz="1600" i="1" dirty="0"/>
              <a:t>неутрони</a:t>
            </a:r>
            <a:endParaRPr lang="de-DE" sz="1600" i="1" dirty="0"/>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 </a:t>
            </a:r>
            <a:r>
              <a:rPr lang="bg-BG" sz="3600" dirty="0"/>
              <a:t>и</a:t>
            </a:r>
            <a:r>
              <a:rPr lang="en-US" sz="3600" noProof="0" dirty="0" smtClean="0"/>
              <a:t> R-</a:t>
            </a:r>
            <a:r>
              <a:rPr lang="bg-BG" sz="3600" noProof="0" dirty="0" smtClean="0"/>
              <a:t>процеси</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9B067487-F3D9-765B-8D4F-FE6FBFD8CBC3}"/>
              </a:ext>
            </a:extLst>
          </p:cNvPr>
          <p:cNvSpPr txBox="1"/>
          <p:nvPr/>
        </p:nvSpPr>
        <p:spPr>
          <a:xfrm>
            <a:off x="6560794" y="1059273"/>
            <a:ext cx="5506881" cy="345325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smtClean="0"/>
              <a:t>s-</a:t>
            </a:r>
            <a:r>
              <a:rPr lang="bg-BG" sz="2200" b="1" dirty="0" smtClean="0"/>
              <a:t>процес</a:t>
            </a:r>
            <a:r>
              <a:rPr lang="de-DE" sz="2200" b="1" dirty="0" smtClean="0"/>
              <a:t> (</a:t>
            </a:r>
            <a:r>
              <a:rPr lang="bg-BG" sz="2200" b="1" dirty="0" smtClean="0"/>
              <a:t>бавен</a:t>
            </a:r>
            <a:r>
              <a:rPr lang="de-DE" sz="2200" b="1" dirty="0" smtClean="0"/>
              <a:t>)</a:t>
            </a:r>
            <a:endParaRPr lang="de-DE" sz="2200" b="1" dirty="0"/>
          </a:p>
          <a:p>
            <a:pPr marL="697230" lvl="1" indent="-285750">
              <a:lnSpc>
                <a:spcPct val="120000"/>
              </a:lnSpc>
              <a:buFont typeface="Arial" panose="020B0604020202020204" pitchFamily="34" charset="0"/>
              <a:buChar char="•"/>
            </a:pPr>
            <a:r>
              <a:rPr lang="bg-BG" sz="2000" dirty="0"/>
              <a:t>При относително ниски температури и плътност на неутронния поток.</a:t>
            </a:r>
          </a:p>
          <a:p>
            <a:pPr marL="697230" lvl="1" indent="-285750">
              <a:lnSpc>
                <a:spcPct val="120000"/>
              </a:lnSpc>
              <a:buFont typeface="Arial" panose="020B0604020202020204" pitchFamily="34" charset="0"/>
              <a:buChar char="•"/>
            </a:pPr>
            <a:r>
              <a:rPr lang="bg-BG" sz="2000" dirty="0"/>
              <a:t>Основно в </a:t>
            </a:r>
            <a:r>
              <a:rPr lang="en-US" sz="2000" dirty="0"/>
              <a:t>AGB </a:t>
            </a:r>
            <a:r>
              <a:rPr lang="bg-BG" sz="2000" dirty="0"/>
              <a:t>звезди по време на </a:t>
            </a:r>
            <a:r>
              <a:rPr lang="bg-BG" sz="2000" dirty="0" smtClean="0"/>
              <a:t>горене в обвивката</a:t>
            </a:r>
            <a:endParaRPr lang="bg-BG" sz="2000" dirty="0"/>
          </a:p>
          <a:p>
            <a:pPr marL="697230" lvl="1" indent="-285750">
              <a:lnSpc>
                <a:spcPct val="120000"/>
              </a:lnSpc>
              <a:buFont typeface="Arial" panose="020B0604020202020204" pitchFamily="34" charset="0"/>
              <a:buChar char="•"/>
            </a:pPr>
            <a:r>
              <a:rPr lang="bg-BG" sz="2000" dirty="0"/>
              <a:t>Бавна </a:t>
            </a:r>
            <a:r>
              <a:rPr lang="bg-BG" sz="2000" dirty="0" smtClean="0"/>
              <a:t>верига на реакции чрез </a:t>
            </a:r>
            <a:r>
              <a:rPr lang="bg-BG" sz="2000" dirty="0"/>
              <a:t>няколко стабилни междинни нуклида</a:t>
            </a:r>
            <a:endParaRPr lang="en-US" sz="2000" dirty="0"/>
          </a:p>
        </p:txBody>
      </p:sp>
      <p:sp>
        <p:nvSpPr>
          <p:cNvPr id="3" name="Textfeld 2">
            <a:extLst>
              <a:ext uri="{FF2B5EF4-FFF2-40B4-BE49-F238E27FC236}">
                <a16:creationId xmlns:a16="http://schemas.microsoft.com/office/drawing/2014/main" id="{75F9AC32-F7D3-6B20-BCFA-1A476F9B6AB0}"/>
              </a:ext>
            </a:extLst>
          </p:cNvPr>
          <p:cNvSpPr txBox="1"/>
          <p:nvPr/>
        </p:nvSpPr>
        <p:spPr>
          <a:xfrm>
            <a:off x="521939" y="4221180"/>
            <a:ext cx="8078776" cy="197592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smtClean="0"/>
              <a:t>r-</a:t>
            </a:r>
            <a:r>
              <a:rPr lang="bg-BG" sz="2200" b="1" dirty="0" smtClean="0"/>
              <a:t>процес</a:t>
            </a:r>
            <a:r>
              <a:rPr lang="de-DE" sz="2200" b="1" dirty="0" smtClean="0"/>
              <a:t> (</a:t>
            </a:r>
            <a:r>
              <a:rPr lang="bg-BG" sz="2200" b="1" dirty="0" smtClean="0"/>
              <a:t>бърз</a:t>
            </a:r>
            <a:r>
              <a:rPr lang="de-DE" sz="2200" b="1" dirty="0" smtClean="0"/>
              <a:t>)</a:t>
            </a:r>
            <a:endParaRPr lang="de-DE" sz="2200" b="1" dirty="0"/>
          </a:p>
          <a:p>
            <a:pPr marL="697230" lvl="1" indent="-285750">
              <a:lnSpc>
                <a:spcPct val="120000"/>
              </a:lnSpc>
              <a:buFont typeface="Arial" panose="020B0604020202020204" pitchFamily="34" charset="0"/>
              <a:buChar char="•"/>
            </a:pPr>
            <a:r>
              <a:rPr lang="bg-BG" sz="2000" dirty="0"/>
              <a:t>При много високи плътности и температури на неутронния поток</a:t>
            </a:r>
          </a:p>
          <a:p>
            <a:pPr marL="697230" lvl="1" indent="-285750">
              <a:lnSpc>
                <a:spcPct val="120000"/>
              </a:lnSpc>
              <a:buFont typeface="Arial" panose="020B0604020202020204" pitchFamily="34" charset="0"/>
              <a:buChar char="•"/>
            </a:pPr>
            <a:r>
              <a:rPr lang="bg-BG" sz="2000" dirty="0"/>
              <a:t>Бърза верига </a:t>
            </a:r>
            <a:r>
              <a:rPr lang="bg-BG" sz="2000" dirty="0" smtClean="0"/>
              <a:t>на </a:t>
            </a:r>
            <a:r>
              <a:rPr lang="bg-BG" sz="2000" dirty="0"/>
              <a:t>реакции </a:t>
            </a:r>
            <a:r>
              <a:rPr lang="bg-BG" sz="2000" dirty="0" smtClean="0"/>
              <a:t>на прихващане</a:t>
            </a:r>
            <a:endParaRPr lang="bg-BG" sz="2000" dirty="0"/>
          </a:p>
          <a:p>
            <a:pPr marL="697230" lvl="1" indent="-285750">
              <a:lnSpc>
                <a:spcPct val="120000"/>
              </a:lnSpc>
              <a:buFont typeface="Arial" panose="020B0604020202020204" pitchFamily="34" charset="0"/>
              <a:buChar char="•"/>
            </a:pPr>
            <a:r>
              <a:rPr lang="bg-BG" sz="2000" dirty="0"/>
              <a:t>Вероятно при сливане на свръхнови и неутронни </a:t>
            </a:r>
            <a:r>
              <a:rPr lang="bg-BG" sz="2000" dirty="0" smtClean="0"/>
              <a:t>звезди</a:t>
            </a:r>
            <a:endParaRPr lang="en-US" sz="2000" dirty="0"/>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algn="ctr"/>
            <a:r>
              <a:rPr lang="en-US" sz="1400" dirty="0">
                <a:solidFill>
                  <a:srgbClr val="000000"/>
                </a:solidFill>
              </a:rPr>
              <a:t>Proton Number</a:t>
            </a: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algn="ctr"/>
            <a:r>
              <a:rPr lang="en-US" sz="1400" dirty="0">
                <a:solidFill>
                  <a:srgbClr val="000000"/>
                </a:solidFill>
              </a:rPr>
              <a:t>Neutron Number</a:t>
            </a:r>
          </a:p>
        </p:txBody>
      </p:sp>
      <p:sp>
        <p:nvSpPr>
          <p:cNvPr id="8" name="Textfeld 7">
            <a:extLst>
              <a:ext uri="{FF2B5EF4-FFF2-40B4-BE49-F238E27FC236}">
                <a16:creationId xmlns:a16="http://schemas.microsoft.com/office/drawing/2014/main" id="{ABB459A5-EEEA-3E2E-C13B-71D2A448E8F0}"/>
              </a:ext>
            </a:extLst>
          </p:cNvPr>
          <p:cNvSpPr txBox="1"/>
          <p:nvPr/>
        </p:nvSpPr>
        <p:spPr>
          <a:xfrm>
            <a:off x="4103814" y="355901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47FF47"/>
                </a:solidFill>
              </a:rPr>
              <a:t>r-Process</a:t>
            </a:r>
          </a:p>
        </p:txBody>
      </p:sp>
      <p:sp>
        <p:nvSpPr>
          <p:cNvPr id="10" name="Textfeld 9">
            <a:extLst>
              <a:ext uri="{FF2B5EF4-FFF2-40B4-BE49-F238E27FC236}">
                <a16:creationId xmlns:a16="http://schemas.microsoft.com/office/drawing/2014/main" id="{C8C2819C-C03D-6DF2-9113-AA77D72B8A31}"/>
              </a:ext>
            </a:extLst>
          </p:cNvPr>
          <p:cNvSpPr txBox="1"/>
          <p:nvPr/>
        </p:nvSpPr>
        <p:spPr>
          <a:xfrm>
            <a:off x="4646518" y="126920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FF0000"/>
                </a:solidFill>
              </a:rPr>
              <a:t>s-Process</a:t>
            </a: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en-US" sz="3600" noProof="0" dirty="0" smtClean="0"/>
              <a:t>R-</a:t>
            </a:r>
            <a:r>
              <a:rPr lang="bg-BG" sz="3600" noProof="0" dirty="0" smtClean="0"/>
              <a:t>процес в действие</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bg-BG" sz="3600" cap="small" noProof="0" dirty="0" smtClean="0"/>
              <a:t>Откъде</a:t>
            </a:r>
          </a:p>
          <a:p>
            <a:pPr algn="ctr"/>
            <a:r>
              <a:rPr lang="bg-BG" sz="3600" b="1" cap="small" dirty="0"/>
              <a:t>и</a:t>
            </a:r>
            <a:r>
              <a:rPr lang="bg-BG" sz="3600" b="1" cap="small" dirty="0" smtClean="0"/>
              <a:t>дват</a:t>
            </a:r>
          </a:p>
          <a:p>
            <a:pPr algn="ctr"/>
            <a:r>
              <a:rPr lang="bg-BG" sz="3600" cap="small" noProof="0" dirty="0" smtClean="0"/>
              <a:t>неутроните</a:t>
            </a:r>
            <a:r>
              <a:rPr lang="en-US" sz="3600" cap="small" noProof="0" dirty="0" smtClean="0"/>
              <a:t>?</a:t>
            </a:r>
            <a:endParaRPr lang="en-US" sz="3600" cap="small" noProof="0" dirty="0"/>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Източници на неутрони</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2019588"/>
            <a:ext cx="6097972" cy="3785652"/>
          </a:xfrm>
          <a:prstGeom prst="rect">
            <a:avLst/>
          </a:prstGeom>
          <a:noFill/>
        </p:spPr>
        <p:txBody>
          <a:bodyPr wrap="square" rtlCol="0">
            <a:spAutoFit/>
          </a:bodyPr>
          <a:lstStyle/>
          <a:p>
            <a:pPr marL="285750" indent="-285750">
              <a:buFont typeface="Arial" panose="020B0604020202020204" pitchFamily="34" charset="0"/>
              <a:buChar char="•"/>
            </a:pPr>
            <a:r>
              <a:rPr lang="bg-BG" sz="2400" dirty="0"/>
              <a:t>Съществува голямо разнообразие от </a:t>
            </a:r>
            <a:r>
              <a:rPr lang="bg-BG" sz="2400" dirty="0" smtClean="0"/>
              <a:t>вериги на реакции, </a:t>
            </a:r>
            <a:r>
              <a:rPr lang="bg-BG" sz="2400" dirty="0"/>
              <a:t>в които се произвеждат странични продукти, напр. </a:t>
            </a:r>
            <a:r>
              <a:rPr lang="bg-BG" sz="2400" dirty="0" smtClean="0"/>
              <a:t>неутрино </a:t>
            </a:r>
            <a:r>
              <a:rPr lang="bg-BG" sz="2400" dirty="0"/>
              <a:t>и фотони при изгаряне на водород</a:t>
            </a:r>
          </a:p>
          <a:p>
            <a:pPr marL="285750" indent="-285750">
              <a:buFont typeface="Arial" panose="020B0604020202020204" pitchFamily="34" charset="0"/>
              <a:buChar char="•"/>
            </a:pPr>
            <a:r>
              <a:rPr lang="bg-BG" sz="2400" dirty="0"/>
              <a:t>Има ли вериги на синтез, в които се произвеждат свободни неутрони?</a:t>
            </a:r>
            <a:r>
              <a:rPr lang="en-US" sz="2400" dirty="0"/>
              <a:t/>
            </a:r>
            <a:br>
              <a:rPr lang="en-US" sz="2400" dirty="0"/>
            </a:br>
            <a:endParaRPr lang="en-US" sz="2400" dirty="0"/>
          </a:p>
          <a:p>
            <a:pPr marL="342900" indent="-342900">
              <a:buFont typeface="Wingdings" panose="05000000000000000000" pitchFamily="2" charset="2"/>
              <a:buChar char="Ø"/>
            </a:pPr>
            <a:r>
              <a:rPr lang="bg-BG" sz="2400" b="1" dirty="0" smtClean="0"/>
              <a:t>Търсене на източници на неутрони</a:t>
            </a:r>
            <a:endParaRPr lang="en-US" sz="2400" b="1" dirty="0"/>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bg-BG" sz="3600" b="1" cap="small" dirty="0" smtClean="0">
                <a:solidFill>
                  <a:schemeClr val="bg1"/>
                </a:solidFill>
              </a:rPr>
              <a:t>Част</a:t>
            </a:r>
            <a:r>
              <a:rPr lang="en-US" sz="3600" b="1" cap="small" dirty="0" smtClean="0">
                <a:solidFill>
                  <a:schemeClr val="bg1"/>
                </a:solidFill>
              </a:rPr>
              <a:t> </a:t>
            </a:r>
            <a:r>
              <a:rPr lang="en-US" sz="3600" b="1" cap="small" dirty="0">
                <a:solidFill>
                  <a:schemeClr val="bg1"/>
                </a:solidFill>
              </a:rPr>
              <a:t>V</a:t>
            </a:r>
          </a:p>
          <a:p>
            <a:pPr algn="ctr">
              <a:spcAft>
                <a:spcPts val="600"/>
              </a:spcAft>
            </a:pPr>
            <a:r>
              <a:rPr lang="bg-BG" sz="3600" cap="small" dirty="0" smtClean="0">
                <a:solidFill>
                  <a:schemeClr val="bg1"/>
                </a:solidFill>
              </a:rPr>
              <a:t>Звездите в лабораторията</a:t>
            </a:r>
            <a:endParaRPr lang="en-US" sz="3600" b="1" cap="small" dirty="0">
              <a:solidFill>
                <a:schemeClr val="bg1"/>
              </a:solidFill>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bg-BG" sz="3600" cap="small" dirty="0"/>
              <a:t>Как можем </a:t>
            </a:r>
            <a:r>
              <a:rPr lang="bg-BG" sz="3600" b="1" cap="small" dirty="0"/>
              <a:t>да измерим </a:t>
            </a:r>
            <a:r>
              <a:rPr lang="bg-BG" sz="3600" cap="small" dirty="0"/>
              <a:t>ядрените процеси в звездите</a:t>
            </a:r>
            <a:r>
              <a:rPr lang="en-US" sz="3600" cap="small" noProof="0" dirty="0" smtClean="0"/>
              <a:t>?</a:t>
            </a:r>
            <a:endParaRPr lang="en-US" sz="3600" cap="small" noProof="0" dirty="0"/>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err="1">
                  <a:hlinkClick r:id="rId3">
                    <a:extLst>
                      <a:ext uri="{A12FA001-AC4F-418D-AE19-62706E023703}">
                        <ahyp:hlinkClr xmlns:ahyp="http://schemas.microsoft.com/office/drawing/2018/hyperlinkcolor" xmlns="" val="tx"/>
                      </a:ext>
                    </a:extLst>
                  </a:hlinkClick>
                </a:rPr>
                <a:t>Astronuclear</a:t>
              </a:r>
              <a:r>
                <a:rPr lang="de-DE" sz="2000" b="1" dirty="0">
                  <a:hlinkClick r:id="rId3">
                    <a:extLst>
                      <a:ext uri="{A12FA001-AC4F-418D-AE19-62706E023703}">
                        <ahyp:hlinkClr xmlns:ahyp="http://schemas.microsoft.com/office/drawing/2018/hyperlinkcolor" xmlns="" val="tx"/>
                      </a:ext>
                    </a:extLst>
                  </a:hlinkClick>
                </a:rPr>
                <a:t> Nibble</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562031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bg-BG" sz="3600" b="1" cap="small" dirty="0"/>
              <a:t>Какво </a:t>
            </a:r>
            <a:endParaRPr lang="bg-BG" sz="3600" b="1" cap="small" dirty="0" smtClean="0"/>
          </a:p>
          <a:p>
            <a:pPr algn="ctr"/>
            <a:r>
              <a:rPr lang="bg-BG" sz="3600" cap="small" dirty="0" smtClean="0"/>
              <a:t>всъщност </a:t>
            </a:r>
            <a:r>
              <a:rPr lang="bg-BG" sz="3600" cap="small" dirty="0"/>
              <a:t>е </a:t>
            </a:r>
            <a:endParaRPr lang="bg-BG" sz="3600" cap="small" dirty="0" smtClean="0"/>
          </a:p>
          <a:p>
            <a:pPr algn="ctr"/>
            <a:r>
              <a:rPr lang="bg-BG" sz="3600" cap="small" dirty="0" smtClean="0"/>
              <a:t>ядрената </a:t>
            </a:r>
            <a:r>
              <a:rPr lang="bg-BG" sz="3600" cap="small" dirty="0"/>
              <a:t>астрофизика</a:t>
            </a:r>
            <a:r>
              <a:rPr lang="en-US" sz="3600" cap="small" noProof="0" dirty="0" smtClean="0"/>
              <a:t>?</a:t>
            </a:r>
            <a:endParaRPr lang="en-US" sz="3600" cap="small" noProof="0" dirty="0"/>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214009"/>
            <a:ext cx="10217156" cy="684000"/>
          </a:xfrm>
        </p:spPr>
        <p:txBody>
          <a:bodyPr/>
          <a:lstStyle/>
          <a:p>
            <a:r>
              <a:rPr lang="bg-BG" sz="3600" noProof="0" dirty="0" smtClean="0"/>
              <a:t>Измерване на ядрените реакции</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8717280" y="5321854"/>
            <a:ext cx="3434503" cy="584775"/>
          </a:xfrm>
          <a:prstGeom prst="rect">
            <a:avLst/>
          </a:prstGeom>
          <a:noFill/>
        </p:spPr>
        <p:txBody>
          <a:bodyPr wrap="square" rtlCol="0">
            <a:spAutoFit/>
          </a:bodyPr>
          <a:lstStyle/>
          <a:p>
            <a:pPr algn="ctr"/>
            <a:r>
              <a:rPr lang="en-US" sz="1600" i="1" dirty="0"/>
              <a:t>[22] </a:t>
            </a:r>
            <a:r>
              <a:rPr lang="bg-BG" sz="1600" i="1" dirty="0"/>
              <a:t>Схематично </a:t>
            </a:r>
            <a:r>
              <a:rPr lang="bg-BG" sz="1600" i="1" dirty="0" smtClean="0"/>
              <a:t>представяне </a:t>
            </a:r>
            <a:r>
              <a:rPr lang="bg-BG" sz="1600" i="1" dirty="0"/>
              <a:t>на експеримент по ядрена физика</a:t>
            </a:r>
            <a:endParaRPr lang="de-DE" sz="1600" i="1" dirty="0"/>
          </a:p>
        </p:txBody>
      </p:sp>
    </p:spTree>
    <p:extLst>
      <p:ext uri="{BB962C8B-B14F-4D97-AF65-F5344CB8AC3E}">
        <p14:creationId xmlns:p14="http://schemas.microsoft.com/office/powerpoint/2010/main" val="3646241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Измерване на ядрените реакции</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523220"/>
          </a:xfrm>
          <a:prstGeom prst="rect">
            <a:avLst/>
          </a:prstGeom>
          <a:noFill/>
        </p:spPr>
        <p:txBody>
          <a:bodyPr wrap="square" rtlCol="0">
            <a:spAutoFit/>
          </a:bodyPr>
          <a:lstStyle/>
          <a:p>
            <a:pPr algn="ctr"/>
            <a:r>
              <a:rPr lang="de-DE" sz="1400" i="1" dirty="0" err="1"/>
              <a:t>Pelletron-Accellerator</a:t>
            </a:r>
            <a:r>
              <a:rPr lang="de-DE" sz="1400" i="1" dirty="0"/>
              <a:t> in </a:t>
            </a:r>
            <a:r>
              <a:rPr lang="de-DE" sz="1400" i="1" dirty="0" err="1"/>
              <a:t>the</a:t>
            </a:r>
            <a:r>
              <a:rPr lang="de-DE" sz="1400" i="1" dirty="0"/>
              <a:t> Felsenkeller Laboratory</a:t>
            </a:r>
            <a:endParaRPr lang="en-GB" sz="1400" i="1" dirty="0"/>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algn="ctr"/>
            <a:r>
              <a:rPr lang="de-DE" sz="1400" i="1" dirty="0"/>
              <a:t>Solid Nitrogen Target</a:t>
            </a:r>
            <a:endParaRPr lang="en-GB" sz="1400" i="1" dirty="0"/>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523220"/>
          </a:xfrm>
          <a:prstGeom prst="rect">
            <a:avLst/>
          </a:prstGeom>
          <a:noFill/>
        </p:spPr>
        <p:txBody>
          <a:bodyPr wrap="square" rtlCol="0">
            <a:spAutoFit/>
          </a:bodyPr>
          <a:lstStyle/>
          <a:p>
            <a:pPr algn="ctr"/>
            <a:r>
              <a:rPr lang="de-DE" sz="1400" i="1" dirty="0"/>
              <a:t>Multiple </a:t>
            </a:r>
            <a:r>
              <a:rPr lang="de-DE" sz="1400" i="1" dirty="0" err="1"/>
              <a:t>Detectors</a:t>
            </a:r>
            <a:r>
              <a:rPr lang="de-DE" sz="1400" i="1" dirty="0"/>
              <a:t> </a:t>
            </a:r>
            <a:r>
              <a:rPr lang="de-DE" sz="1400" i="1" dirty="0" err="1"/>
              <a:t>surrounding</a:t>
            </a:r>
            <a:r>
              <a:rPr lang="de-DE" sz="1400" i="1" dirty="0"/>
              <a:t> </a:t>
            </a:r>
            <a:r>
              <a:rPr lang="de-DE" sz="1400" i="1" dirty="0" err="1"/>
              <a:t>the</a:t>
            </a:r>
            <a:r>
              <a:rPr lang="de-DE" sz="1400" i="1" dirty="0"/>
              <a:t> Target</a:t>
            </a:r>
            <a:endParaRPr lang="en-GB" sz="1400" i="1" dirty="0"/>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Цел на измерването</a:t>
            </a:r>
            <a:endParaRPr lang="en-US"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a:lnSpc>
                    <a:spcPct val="120000"/>
                  </a:lnSpc>
                </a:pPr>
                <a14:m>
                  <m:oMathPara xmlns:m="http://schemas.openxmlformats.org/officeDocument/2006/math">
                    <m:oMathParaPr>
                      <m:jc m:val="centerGroup"/>
                    </m:oMathParaPr>
                    <m:oMath xmlns:m="http://schemas.openxmlformats.org/officeDocument/2006/math">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𝟏𝟒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𝐍</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𝐇𝐞</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𝐅</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F</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Sup>
                            <m:sSup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p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e>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up>
                          </m:sSup>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Sub>
                            <m:sSub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b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ν</m:t>
                              </m:r>
                            </m:e>
                            <m:sub>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sub>
                          </m:sSub>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He</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𝐧</m:t>
                          </m:r>
                        </m:e>
                      </m:sPre>
                    </m:oMath>
                  </m:oMathPara>
                </a14:m>
                <a:endParaRPr lang="de-DE" sz="2400" dirty="0"/>
              </a:p>
            </p:txBody>
          </p:sp>
        </mc:Choice>
        <mc:Fallback xmlns="">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299066" y="4676569"/>
            <a:ext cx="6680004" cy="626710"/>
          </a:xfrm>
          <a:prstGeom prst="rect">
            <a:avLst/>
          </a:prstGeom>
          <a:noFill/>
        </p:spPr>
        <p:txBody>
          <a:bodyPr wrap="square" rtlCol="0">
            <a:spAutoFit/>
          </a:bodyPr>
          <a:lstStyle/>
          <a:p>
            <a:pPr algn="ctr">
              <a:lnSpc>
                <a:spcPct val="120000"/>
              </a:lnSpc>
            </a:pPr>
            <a:r>
              <a:rPr lang="bg-BG" sz="1500" dirty="0" smtClean="0">
                <a:solidFill>
                  <a:schemeClr val="bg1"/>
                </a:solidFill>
                <a:effectLst>
                  <a:outerShdw blurRad="38100" dist="38100" dir="2700000" algn="tl">
                    <a:srgbClr val="000000">
                      <a:alpha val="43137"/>
                    </a:srgbClr>
                  </a:outerShdw>
                </a:effectLst>
              </a:rPr>
              <a:t>В частност </a:t>
            </a:r>
            <a:r>
              <a:rPr lang="bg-BG" sz="1500" dirty="0">
                <a:solidFill>
                  <a:schemeClr val="bg1"/>
                </a:solidFill>
                <a:effectLst>
                  <a:outerShdw blurRad="38100" dist="38100" dir="2700000" algn="tl">
                    <a:srgbClr val="000000">
                      <a:alpha val="43137"/>
                    </a:srgbClr>
                  </a:outerShdw>
                </a:effectLst>
              </a:rPr>
              <a:t>за всяка реакция трябва да знаем колко събития на ядрен синтез се случват всяка секунда в звезда с дадена температура</a:t>
            </a:r>
            <a:endParaRPr lang="en-US" sz="1500" dirty="0">
              <a:solidFill>
                <a:schemeClr val="bg1"/>
              </a:solidFill>
              <a:effectLst>
                <a:outerShdw blurRad="38100" dist="38100" dir="2700000" algn="tl">
                  <a:srgbClr val="000000">
                    <a:alpha val="43137"/>
                  </a:srgbClr>
                </a:outerShdw>
              </a:effectLst>
            </a:endParaRP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r>
              <a:rPr lang="bg-BG" sz="2400" dirty="0" smtClean="0"/>
              <a:t>Да се изследва реакцията</a:t>
            </a:r>
            <a:r>
              <a:rPr lang="de-DE" sz="2400" dirty="0" smtClean="0"/>
              <a:t>:</a:t>
            </a:r>
            <a:endParaRPr lang="de-DE" sz="2400" b="1" dirty="0"/>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446550"/>
          </a:xfrm>
          <a:prstGeom prst="rect">
            <a:avLst/>
          </a:prstGeom>
          <a:noFill/>
        </p:spPr>
        <p:txBody>
          <a:bodyPr wrap="square" rtlCol="0">
            <a:spAutoFit/>
          </a:bodyPr>
          <a:lstStyle/>
          <a:p>
            <a:pPr marL="342900" indent="-342900">
              <a:buFont typeface="Wingdings" panose="05000000000000000000" pitchFamily="2" charset="2"/>
              <a:buChar char="Ø"/>
            </a:pPr>
            <a:r>
              <a:rPr lang="bg-BG" sz="2200" dirty="0"/>
              <a:t>Една от многото </a:t>
            </a:r>
            <a:r>
              <a:rPr lang="bg-BG" sz="2200" dirty="0" smtClean="0"/>
              <a:t>вериги на реакция, </a:t>
            </a:r>
            <a:r>
              <a:rPr lang="bg-BG" sz="2200" dirty="0"/>
              <a:t>които може да са важен </a:t>
            </a:r>
            <a:r>
              <a:rPr lang="bg-BG" sz="2200" dirty="0" smtClean="0"/>
              <a:t> на източник </a:t>
            </a:r>
            <a:r>
              <a:rPr lang="bg-BG" sz="2200" dirty="0"/>
              <a:t>на неутрони</a:t>
            </a:r>
            <a:endParaRPr lang="en-US" sz="2200" b="1" dirty="0"/>
          </a:p>
        </p:txBody>
      </p:sp>
    </p:spTree>
    <p:extLst>
      <p:ext uri="{BB962C8B-B14F-4D97-AF65-F5344CB8AC3E}">
        <p14:creationId xmlns:p14="http://schemas.microsoft.com/office/powerpoint/2010/main" val="9934808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Енергия на фотона</a:t>
            </a:r>
            <a:endParaRPr lang="en-US"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a:lnSpc>
                <a:spcPct val="120000"/>
              </a:lnSpc>
            </a:pPr>
            <a: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t/>
            </a:r>
            <a:b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br>
            <a:endParaRPr lang="de-DE" sz="2400" dirty="0"/>
          </a:p>
        </p:txBody>
      </p:sp>
      <mc:AlternateContent xmlns:mc="http://schemas.openxmlformats.org/markup-compatibility/2006">
        <mc:Choice xmlns:a14="http://schemas.microsoft.com/office/drawing/2010/main"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a:r>
                  <a:rPr lang="bg-BG" sz="2400" dirty="0" smtClean="0"/>
                  <a:t>Да се изследва реакцията</a:t>
                </a:r>
                <a:r>
                  <a:rPr lang="de-DE" sz="2400" dirty="0" smtClean="0"/>
                  <a:t>:</a:t>
                </a:r>
                <a:endParaRPr lang="de-DE" sz="2400" dirty="0"/>
              </a:p>
              <a:p>
                <a:pPr>
                  <a:lnSpc>
                    <a:spcPct val="200000"/>
                  </a:lnSpc>
                  <a:spcAft>
                    <a:spcPts val="1200"/>
                  </a:spcAft>
                </a:pPr>
                <a14:m>
                  <m:oMathPara xmlns:m="http://schemas.openxmlformats.org/officeDocument/2006/math">
                    <m:oMathParaPr>
                      <m:jc m:val="centerGroup"/>
                    </m:oMathParaPr>
                    <m:oMath xmlns:m="http://schemas.openxmlformats.org/officeDocument/2006/math">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14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N</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He</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F</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Para>
                </a14:m>
                <a:endParaRPr lang="de-DE" sz="2400" dirty="0"/>
              </a:p>
              <a:p>
                <a:pPr marL="342900" indent="-342900">
                  <a:buFont typeface="Wingdings" panose="05000000000000000000" pitchFamily="2" charset="2"/>
                  <a:buChar char="Ø"/>
                </a:pPr>
                <a:r>
                  <a:rPr lang="bg-BG" sz="2400" dirty="0"/>
                  <a:t>Енергията, освободена по време на ядрен синтез, съответства на кинетичната енергия на фотоните</a:t>
                </a:r>
                <a:endParaRPr lang="en-US" sz="2400" dirty="0"/>
              </a:p>
            </p:txBody>
          </p:sp>
        </mc:Choice>
        <mc:Fallback>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en-US">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bg-BG" sz="2400" dirty="0">
                <a:solidFill>
                  <a:schemeClr val="tx1"/>
                </a:solidFill>
              </a:rPr>
              <a:t>Ние </a:t>
            </a:r>
            <a:r>
              <a:rPr lang="bg-BG" sz="2400" dirty="0" smtClean="0">
                <a:solidFill>
                  <a:schemeClr val="tx1"/>
                </a:solidFill>
              </a:rPr>
              <a:t>изследваме енергията на фотоните, </a:t>
            </a:r>
            <a:r>
              <a:rPr lang="bg-BG" sz="2400" dirty="0">
                <a:solidFill>
                  <a:schemeClr val="tx1"/>
                </a:solidFill>
              </a:rPr>
              <a:t>за да определим скоростта на реакцията.</a:t>
            </a:r>
            <a:endParaRPr lang="en-US" sz="2400" dirty="0">
              <a:solidFill>
                <a:schemeClr val="tx1"/>
              </a:solidFill>
            </a:endParaRP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372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noProof="0" dirty="0" smtClean="0"/>
              <a:t>Енергия на фотона</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defRPr/>
              </a:pPr>
              <a:r>
                <a:rPr lang="bg-BG" sz="2800" dirty="0">
                  <a:solidFill>
                    <a:srgbClr val="00305E"/>
                  </a:solidFill>
                </a:rPr>
                <a:t>Изпълнете задачи 1 и 2 от работния лист по двойки. </a:t>
              </a:r>
              <a:endParaRPr lang="bg-BG" sz="2800" dirty="0" smtClean="0">
                <a:solidFill>
                  <a:srgbClr val="00305E"/>
                </a:solidFill>
              </a:endParaRPr>
            </a:p>
            <a:p>
              <a:pPr lvl="0" algn="ctr">
                <a:spcAft>
                  <a:spcPts val="1200"/>
                </a:spcAft>
                <a:defRPr/>
              </a:pPr>
              <a:r>
                <a:rPr lang="bg-BG" sz="2800" dirty="0" smtClean="0">
                  <a:solidFill>
                    <a:srgbClr val="00305E"/>
                  </a:solidFill>
                </a:rPr>
                <a:t>→ </a:t>
              </a:r>
              <a:r>
                <a:rPr lang="bg-BG" sz="2800" b="1" dirty="0">
                  <a:solidFill>
                    <a:srgbClr val="00305E"/>
                  </a:solidFill>
                </a:rPr>
                <a:t>5.1 Анализ на данни</a:t>
              </a:r>
              <a:endParaRPr kumimoji="0" lang="de-DE" sz="2800" b="1" i="0" u="none" strike="noStrike" kern="1200" cap="none" spc="0" normalizeH="0" baseline="0" noProof="0" dirty="0">
                <a:ln>
                  <a:noFill/>
                </a:ln>
                <a:solidFill>
                  <a:srgbClr val="00305E"/>
                </a:solidFill>
                <a:effectLst/>
                <a:uLnTx/>
                <a:uFillTx/>
                <a:latin typeface="Open San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Енергия на фотона</a:t>
            </a:r>
            <a:endParaRPr lang="en-US"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algn="ctr"/>
            <a:r>
              <a:rPr lang="bg-BG" sz="1400" b="1" dirty="0" smtClean="0">
                <a:solidFill>
                  <a:srgbClr val="000000"/>
                </a:solidFill>
              </a:rPr>
              <a:t>Брой</a:t>
            </a:r>
            <a:endParaRPr lang="de-DE" sz="1400" b="1" dirty="0">
              <a:solidFill>
                <a:srgbClr val="000000"/>
              </a:solidFill>
            </a:endParaRP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algn="ctr"/>
            <a:r>
              <a:rPr lang="bg-BG" sz="1400" b="1" dirty="0" smtClean="0">
                <a:solidFill>
                  <a:srgbClr val="000000"/>
                </a:solidFill>
              </a:rPr>
              <a:t>Енергия</a:t>
            </a:r>
            <a:r>
              <a:rPr lang="de-DE" sz="1400" b="1" dirty="0" smtClean="0">
                <a:solidFill>
                  <a:srgbClr val="000000"/>
                </a:solidFill>
              </a:rPr>
              <a:t> </a:t>
            </a:r>
            <a:r>
              <a:rPr lang="de-DE" sz="1400" b="1" dirty="0">
                <a:solidFill>
                  <a:srgbClr val="000000"/>
                </a:solidFill>
              </a:rPr>
              <a:t>[keV]</a:t>
            </a:r>
          </a:p>
        </p:txBody>
      </p:sp>
    </p:spTree>
    <p:extLst>
      <p:ext uri="{BB962C8B-B14F-4D97-AF65-F5344CB8AC3E}">
        <p14:creationId xmlns:p14="http://schemas.microsoft.com/office/powerpoint/2010/main" val="4122189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noProof="0" dirty="0" smtClean="0"/>
              <a:t>Енергия на фотона</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377024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defRPr/>
              </a:pPr>
              <a:r>
                <a:rPr lang="bg-BG" sz="2800" dirty="0">
                  <a:solidFill>
                    <a:srgbClr val="00305E"/>
                  </a:solidFill>
                </a:rPr>
                <a:t>Изпълнете задача 3 от работния лист по двойки. </a:t>
              </a:r>
              <a:endParaRPr lang="bg-BG" sz="2800" dirty="0" smtClean="0">
                <a:solidFill>
                  <a:srgbClr val="00305E"/>
                </a:solidFill>
              </a:endParaRPr>
            </a:p>
            <a:p>
              <a:pPr lvl="0" algn="ctr">
                <a:spcAft>
                  <a:spcPts val="1200"/>
                </a:spcAft>
                <a:defRPr/>
              </a:pPr>
              <a:r>
                <a:rPr lang="bg-BG" sz="2800" b="1" dirty="0" smtClean="0">
                  <a:solidFill>
                    <a:srgbClr val="00305E"/>
                  </a:solidFill>
                </a:rPr>
                <a:t>→ </a:t>
              </a:r>
              <a:r>
                <a:rPr lang="bg-BG" sz="2800" b="1" dirty="0">
                  <a:solidFill>
                    <a:srgbClr val="00305E"/>
                  </a:solidFill>
                </a:rPr>
                <a:t>5.1 Анализ на данни </a:t>
              </a:r>
              <a:endParaRPr lang="bg-BG" sz="2800" b="1" dirty="0" smtClean="0">
                <a:solidFill>
                  <a:srgbClr val="00305E"/>
                </a:solidFill>
              </a:endParaRPr>
            </a:p>
            <a:p>
              <a:pPr lvl="0" algn="ctr">
                <a:spcAft>
                  <a:spcPts val="1200"/>
                </a:spcAft>
                <a:defRPr/>
              </a:pPr>
              <a:r>
                <a:rPr lang="bg-BG" sz="2800" b="1" dirty="0" smtClean="0">
                  <a:solidFill>
                    <a:srgbClr val="00305E"/>
                  </a:solidFill>
                </a:rPr>
                <a:t>→ </a:t>
              </a:r>
              <a:r>
                <a:rPr lang="bg-BG" sz="2800" b="1" dirty="0">
                  <a:solidFill>
                    <a:srgbClr val="00305E"/>
                  </a:solidFill>
                </a:rPr>
                <a:t>5.2 Терминна диаграма </a:t>
              </a:r>
              <a:endParaRPr lang="bg-BG" sz="2800" b="1" dirty="0" smtClean="0">
                <a:solidFill>
                  <a:srgbClr val="00305E"/>
                </a:solidFill>
              </a:endParaRPr>
            </a:p>
            <a:p>
              <a:pPr lvl="0" algn="ctr">
                <a:spcAft>
                  <a:spcPts val="1200"/>
                </a:spcAft>
                <a:defRPr/>
              </a:pPr>
              <a:r>
                <a:rPr lang="bg-BG" sz="2800" b="1" dirty="0" smtClean="0">
                  <a:solidFill>
                    <a:srgbClr val="00305E"/>
                  </a:solidFill>
                </a:rPr>
                <a:t>→ </a:t>
              </a:r>
              <a:r>
                <a:rPr lang="bg-BG" sz="2800" b="1" dirty="0">
                  <a:solidFill>
                    <a:srgbClr val="00305E"/>
                  </a:solidFill>
                </a:rPr>
                <a:t>5.3 Интерактивна хистограма</a:t>
              </a:r>
              <a:endParaRPr kumimoji="0" lang="de-DE" sz="2800" b="1" i="0" u="none" strike="noStrike" kern="1200" cap="none" spc="0" normalizeH="0" baseline="0" noProof="0" dirty="0">
                <a:ln>
                  <a:noFill/>
                </a:ln>
                <a:solidFill>
                  <a:srgbClr val="00305E"/>
                </a:solidFill>
                <a:effectLst/>
                <a:uLnTx/>
                <a:uFillTx/>
                <a:latin typeface="Open San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bg-BG" sz="3600" noProof="0" dirty="0" smtClean="0"/>
              <a:t>Диаграма на преходи</a:t>
            </a:r>
            <a:endParaRPr lang="en-US" sz="3000" noProof="0" dirty="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algn="ctr"/>
            <a:r>
              <a:rPr lang="bg-BG" sz="1400" b="1" dirty="0" smtClean="0">
                <a:solidFill>
                  <a:srgbClr val="000000"/>
                </a:solidFill>
              </a:rPr>
              <a:t>Енергия</a:t>
            </a:r>
            <a:r>
              <a:rPr lang="de-DE" sz="1400" b="1" dirty="0" smtClean="0">
                <a:solidFill>
                  <a:srgbClr val="000000"/>
                </a:solidFill>
              </a:rPr>
              <a:t> </a:t>
            </a:r>
            <a:r>
              <a:rPr lang="de-DE" sz="1400" b="1" dirty="0">
                <a:solidFill>
                  <a:srgbClr val="000000"/>
                </a:solidFill>
              </a:rPr>
              <a:t>[keV]</a:t>
            </a:r>
          </a:p>
        </p:txBody>
      </p:sp>
    </p:spTree>
    <p:extLst>
      <p:ext uri="{BB962C8B-B14F-4D97-AF65-F5344CB8AC3E}">
        <p14:creationId xmlns:p14="http://schemas.microsoft.com/office/powerpoint/2010/main" val="2874968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bg-BG" sz="2000" dirty="0" smtClean="0">
                <a:solidFill>
                  <a:schemeClr val="tx1"/>
                </a:solidFill>
              </a:rPr>
              <a:t>е </a:t>
            </a:r>
            <a:r>
              <a:rPr lang="bg-BG" sz="2000" dirty="0">
                <a:solidFill>
                  <a:schemeClr val="tx1"/>
                </a:solidFill>
              </a:rPr>
              <a:t>мярка за вероятността </a:t>
            </a:r>
            <a:r>
              <a:rPr lang="bg-BG" sz="2000" dirty="0" smtClean="0">
                <a:solidFill>
                  <a:schemeClr val="tx1"/>
                </a:solidFill>
              </a:rPr>
              <a:t>за </a:t>
            </a:r>
            <a:r>
              <a:rPr lang="bg-BG" sz="2000" dirty="0">
                <a:solidFill>
                  <a:schemeClr val="tx1"/>
                </a:solidFill>
              </a:rPr>
              <a:t>взаимодействие с целта (единица </a:t>
            </a:r>
            <a:r>
              <a:rPr lang="en-US" sz="2000" dirty="0" smtClean="0">
                <a:solidFill>
                  <a:schemeClr val="tx1"/>
                </a:solidFill>
              </a:rPr>
              <a:t>cm²</a:t>
            </a:r>
            <a:r>
              <a:rPr lang="bg-BG" sz="2000" dirty="0" smtClean="0">
                <a:solidFill>
                  <a:schemeClr val="tx1"/>
                </a:solidFill>
              </a:rPr>
              <a:t> на мол).</a:t>
            </a:r>
            <a:endParaRPr lang="bg-BG" sz="2000" dirty="0">
              <a:solidFill>
                <a:schemeClr val="tx1"/>
              </a:solidFill>
            </a:endParaRPr>
          </a:p>
          <a:p>
            <a:pPr marL="285750" indent="-285750">
              <a:buFont typeface="Arial" panose="020B0604020202020204" pitchFamily="34" charset="0"/>
              <a:buChar char="•"/>
            </a:pPr>
            <a:r>
              <a:rPr lang="bg-BG" sz="2000" dirty="0" smtClean="0">
                <a:solidFill>
                  <a:schemeClr val="tx1"/>
                </a:solidFill>
              </a:rPr>
              <a:t>показва </a:t>
            </a:r>
            <a:r>
              <a:rPr lang="bg-BG" sz="2000" dirty="0">
                <a:solidFill>
                  <a:schemeClr val="tx1"/>
                </a:solidFill>
              </a:rPr>
              <a:t>„размера на целта“</a:t>
            </a:r>
          </a:p>
          <a:p>
            <a:pPr marL="285750" indent="-285750">
              <a:buFont typeface="Arial" panose="020B0604020202020204" pitchFamily="34" charset="0"/>
              <a:buChar char="•"/>
            </a:pPr>
            <a:r>
              <a:rPr lang="bg-BG" sz="2000" dirty="0" smtClean="0">
                <a:solidFill>
                  <a:schemeClr val="tx1"/>
                </a:solidFill>
              </a:rPr>
              <a:t>важна </a:t>
            </a:r>
            <a:r>
              <a:rPr lang="bg-BG" sz="2000" dirty="0">
                <a:solidFill>
                  <a:schemeClr val="tx1"/>
                </a:solidFill>
              </a:rPr>
              <a:t>експериментално-физична величина за описание на вероятностите за реакция</a:t>
            </a:r>
            <a:endParaRPr lang="de-DE" sz="2400" b="1" i="1" noProof="0" dirty="0">
              <a:latin typeface="Cambria Math" panose="02040503050406030204" pitchFamily="18" charset="0"/>
            </a:endParaRPr>
          </a:p>
          <a:p>
            <a:endParaRPr lang="en-US" sz="2000" i="1" dirty="0"/>
          </a:p>
          <a:p>
            <a:endParaRPr lang="en-US" sz="2000" i="1" dirty="0"/>
          </a:p>
          <a:p>
            <a:endParaRPr lang="en-US"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bg-BG" sz="3600" noProof="0" dirty="0" smtClean="0"/>
              <a:t>Напречно сечение</a:t>
            </a:r>
            <a:endParaRPr lang="en-US" sz="3000" noProof="0" dirty="0"/>
          </a:p>
        </p:txBody>
      </p:sp>
      <mc:AlternateContent xmlns:mc="http://schemas.openxmlformats.org/markup-compatibility/2006">
        <mc:Choice xmlns:a14="http://schemas.microsoft.com/office/drawing/2010/main" Requires="a14">
          <p:sp>
            <p:nvSpPr>
              <p:cNvPr id="10" name="Textfeld 9">
                <a:extLst>
                  <a:ext uri="{FF2B5EF4-FFF2-40B4-BE49-F238E27FC236}">
                    <a16:creationId xmlns:a16="http://schemas.microsoft.com/office/drawing/2014/main" id="{136B213E-61A6-39D7-A686-E5CF65EF1B11}"/>
                  </a:ext>
                </a:extLst>
              </p:cNvPr>
              <p:cNvSpPr txBox="1"/>
              <p:nvPr/>
            </p:nvSpPr>
            <p:spPr>
              <a:xfrm>
                <a:off x="4000500" y="3883388"/>
                <a:ext cx="3419476" cy="1338828"/>
              </a:xfrm>
              <a:prstGeom prst="rect">
                <a:avLst/>
              </a:prstGeom>
              <a:noFill/>
            </p:spPr>
            <p:txBody>
              <a:bodyPr wrap="square">
                <a:spAutoFit/>
              </a:bodyPr>
              <a:lstStyle/>
              <a:p>
                <a14:m>
                  <m:oMath xmlns:m="http://schemas.openxmlformats.org/officeDocument/2006/math">
                    <m:r>
                      <a:rPr lang="en-US" b="0" i="1" noProof="0" smtClean="0">
                        <a:latin typeface="Cambria Math" panose="02040503050406030204" pitchFamily="18" charset="0"/>
                      </a:rPr>
                      <m:t>𝜎</m:t>
                    </m:r>
                  </m:oMath>
                </a14:m>
                <a:r>
                  <a:rPr lang="en-US" i="1" noProof="0" dirty="0"/>
                  <a:t> … </a:t>
                </a:r>
                <a:r>
                  <a:rPr lang="bg-BG" i="1" noProof="0" dirty="0" smtClean="0"/>
                  <a:t>напречно сечение</a:t>
                </a:r>
                <a:r>
                  <a:rPr lang="en-US" i="1" noProof="0" dirty="0"/>
                  <a:t/>
                </a:r>
                <a:br>
                  <a:rPr lang="en-US" i="1" noProof="0" dirty="0"/>
                </a:br>
                <a14:m>
                  <m:oMath xmlns:m="http://schemas.openxmlformats.org/officeDocument/2006/math">
                    <m:r>
                      <a:rPr lang="de-DE" b="0" i="1" noProof="0" smtClean="0">
                        <a:latin typeface="Cambria Math" panose="02040503050406030204" pitchFamily="18" charset="0"/>
                      </a:rPr>
                      <m:t>𝑁</m:t>
                    </m:r>
                  </m:oMath>
                </a14:m>
                <a:r>
                  <a:rPr lang="en-US" i="1" dirty="0"/>
                  <a:t> </a:t>
                </a:r>
                <a:r>
                  <a:rPr lang="en-US" i="1" dirty="0" smtClean="0"/>
                  <a:t>…</a:t>
                </a:r>
                <a:r>
                  <a:rPr lang="bg-BG" i="1" dirty="0" smtClean="0"/>
                  <a:t>брой</a:t>
                </a:r>
                <a:r>
                  <a:rPr lang="en-US" i="1" dirty="0"/>
                  <a:t/>
                </a:r>
                <a:br>
                  <a:rPr lang="en-US" i="1" dirty="0"/>
                </a:b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𝑁</m:t>
                        </m:r>
                      </m:e>
                      <m:sub>
                        <m:r>
                          <a:rPr lang="de-DE" b="0" i="1" smtClean="0">
                            <a:latin typeface="Cambria Math" panose="02040503050406030204" pitchFamily="18" charset="0"/>
                          </a:rPr>
                          <m:t>𝑃</m:t>
                        </m:r>
                      </m:sub>
                    </m:sSub>
                  </m:oMath>
                </a14:m>
                <a:r>
                  <a:rPr lang="en-US" i="1" dirty="0"/>
                  <a:t> </a:t>
                </a:r>
                <a:r>
                  <a:rPr lang="en-US" i="1" dirty="0" smtClean="0"/>
                  <a:t>…</a:t>
                </a:r>
                <a:r>
                  <a:rPr lang="bg-BG" i="1" dirty="0" smtClean="0"/>
                  <a:t>брой проектили</a:t>
                </a:r>
                <a:r>
                  <a:rPr lang="en-US" i="1" dirty="0" smtClean="0"/>
                  <a:t/>
                </a:r>
                <a:br>
                  <a:rPr lang="en-US" i="1" dirty="0" smtClean="0"/>
                </a:br>
                <a14:m>
                  <m:oMath xmlns:m="http://schemas.openxmlformats.org/officeDocument/2006/math">
                    <m:r>
                      <a:rPr lang="de-DE" b="0" i="1" smtClean="0">
                        <a:latin typeface="Cambria Math" panose="02040503050406030204" pitchFamily="18" charset="0"/>
                      </a:rPr>
                      <m:t>𝑝</m:t>
                    </m:r>
                  </m:oMath>
                </a14:m>
                <a:r>
                  <a:rPr lang="en-US" i="1" dirty="0"/>
                  <a:t> … </a:t>
                </a:r>
                <a:r>
                  <a:rPr lang="bg-BG" i="1" dirty="0" smtClean="0"/>
                  <a:t>вероятност за детекция</a:t>
                </a:r>
                <a:r>
                  <a:rPr lang="en-US" i="1" dirty="0"/>
                  <a:t/>
                </a:r>
                <a:br>
                  <a:rPr lang="en-US" i="1" dirty="0"/>
                </a:br>
                <a14:m>
                  <m:oMath xmlns:m="http://schemas.openxmlformats.org/officeDocument/2006/math">
                    <m:r>
                      <a:rPr lang="de-DE" b="0" i="1" smtClean="0">
                        <a:latin typeface="Cambria Math" panose="02040503050406030204" pitchFamily="18" charset="0"/>
                      </a:rPr>
                      <m:t>𝑑</m:t>
                    </m:r>
                  </m:oMath>
                </a14:m>
                <a:r>
                  <a:rPr lang="en-US" i="1" dirty="0"/>
                  <a:t> … </a:t>
                </a:r>
                <a:r>
                  <a:rPr lang="bg-BG" i="1" dirty="0" smtClean="0"/>
                  <a:t>плътност на мишената</a:t>
                </a:r>
                <a:endParaRPr lang="en-US" i="1" dirty="0"/>
              </a:p>
            </p:txBody>
          </p:sp>
        </mc:Choice>
        <mc:Fallback>
          <p:sp>
            <p:nvSpPr>
              <p:cNvPr id="10" name="Textfeld 9">
                <a:extLst>
                  <a:ext uri="{FF2B5EF4-FFF2-40B4-BE49-F238E27FC236}">
                    <a16:creationId xmlns:a16="http://schemas.microsoft.com/office/drawing/2014/main" id="{136B213E-61A6-39D7-A686-E5CF65EF1B11}"/>
                  </a:ext>
                </a:extLst>
              </p:cNvPr>
              <p:cNvSpPr txBox="1">
                <a:spLocks noRot="1" noChangeAspect="1" noMove="1" noResize="1" noEditPoints="1" noAdjustHandles="1" noChangeArrowheads="1" noChangeShapeType="1" noTextEdit="1"/>
              </p:cNvSpPr>
              <p:nvPr/>
            </p:nvSpPr>
            <p:spPr>
              <a:xfrm>
                <a:off x="4000500" y="3883388"/>
                <a:ext cx="3419476" cy="1338828"/>
              </a:xfrm>
              <a:prstGeom prst="rect">
                <a:avLst/>
              </a:prstGeom>
              <a:blipFill>
                <a:blip r:embed="rId4"/>
                <a:stretch>
                  <a:fillRect t="-1364"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091734"/>
                <a:ext cx="2673133" cy="845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lang="en-US" dirty="0"/>
              </a:p>
            </p:txBody>
          </p:sp>
        </mc:Choice>
        <mc:Fallback xmlns="">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091734"/>
                <a:ext cx="2673133" cy="845937"/>
              </a:xfrm>
              <a:prstGeom prst="rect">
                <a:avLst/>
              </a:prstGeom>
              <a:blipFill>
                <a:blip r:embed="rId5"/>
                <a:stretch>
                  <a:fillRect/>
                </a:stretch>
              </a:blipFill>
            </p:spPr>
            <p:txBody>
              <a:bodyPr/>
              <a:lstStyle/>
              <a:p>
                <a:r>
                  <a:rPr lang="en-US">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747220" y="4937671"/>
            <a:ext cx="3489324" cy="338554"/>
          </a:xfrm>
          <a:prstGeom prst="rect">
            <a:avLst/>
          </a:prstGeom>
          <a:noFill/>
        </p:spPr>
        <p:txBody>
          <a:bodyPr wrap="square" rtlCol="0">
            <a:spAutoFit/>
          </a:bodyPr>
          <a:lstStyle/>
          <a:p>
            <a:pPr algn="ctr"/>
            <a:r>
              <a:rPr lang="en-US" sz="1600" i="1" dirty="0"/>
              <a:t>[23] </a:t>
            </a:r>
            <a:r>
              <a:rPr lang="bg-BG" sz="1600" i="1" dirty="0" smtClean="0"/>
              <a:t>схема за напречно сечение</a:t>
            </a:r>
            <a:endParaRPr lang="de-DE" sz="1600" i="1" dirty="0"/>
          </a:p>
        </p:txBody>
      </p:sp>
    </p:spTree>
    <p:extLst>
      <p:ext uri="{BB962C8B-B14F-4D97-AF65-F5344CB8AC3E}">
        <p14:creationId xmlns:p14="http://schemas.microsoft.com/office/powerpoint/2010/main" val="38870319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noProof="0" dirty="0" smtClean="0"/>
              <a:t>Напречно сечение</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defRPr/>
              </a:pPr>
              <a:r>
                <a:rPr lang="bg-BG" sz="2800" dirty="0">
                  <a:solidFill>
                    <a:srgbClr val="00305E"/>
                  </a:solidFill>
                </a:rPr>
                <a:t>Изпълнете задача 4 от работния лист по двойки. </a:t>
              </a:r>
              <a:endParaRPr lang="bg-BG" sz="2800" dirty="0" smtClean="0">
                <a:solidFill>
                  <a:srgbClr val="00305E"/>
                </a:solidFill>
              </a:endParaRPr>
            </a:p>
            <a:p>
              <a:pPr lvl="0" algn="ctr">
                <a:spcAft>
                  <a:spcPts val="1200"/>
                </a:spcAft>
                <a:defRPr/>
              </a:pPr>
              <a:r>
                <a:rPr lang="bg-BG" sz="2800" b="1" dirty="0" smtClean="0">
                  <a:solidFill>
                    <a:srgbClr val="00305E"/>
                  </a:solidFill>
                </a:rPr>
                <a:t>→ </a:t>
              </a:r>
              <a:r>
                <a:rPr lang="bg-BG" sz="2800" b="1" dirty="0">
                  <a:solidFill>
                    <a:srgbClr val="00305E"/>
                  </a:solidFill>
                </a:rPr>
                <a:t>5.1 Анализ на данни </a:t>
              </a:r>
              <a:endParaRPr lang="bg-BG" sz="2800" b="1" dirty="0" smtClean="0">
                <a:solidFill>
                  <a:srgbClr val="00305E"/>
                </a:solidFill>
              </a:endParaRPr>
            </a:p>
            <a:p>
              <a:pPr lvl="0" algn="ctr">
                <a:spcAft>
                  <a:spcPts val="1200"/>
                </a:spcAft>
                <a:defRPr/>
              </a:pPr>
              <a:r>
                <a:rPr lang="bg-BG" sz="2800" b="1" dirty="0" smtClean="0">
                  <a:solidFill>
                    <a:srgbClr val="00305E"/>
                  </a:solidFill>
                </a:rPr>
                <a:t>→ </a:t>
              </a:r>
              <a:r>
                <a:rPr lang="bg-BG" sz="2800" b="1" dirty="0">
                  <a:solidFill>
                    <a:srgbClr val="00305E"/>
                  </a:solidFill>
                </a:rPr>
                <a:t>5.4 Табло с данни</a:t>
              </a:r>
              <a:endParaRPr kumimoji="0" lang="de-DE" sz="2800" b="1" i="0" u="none" strike="noStrike" kern="1200" cap="none" spc="0" normalizeH="0" baseline="0" noProof="0" dirty="0">
                <a:ln>
                  <a:noFill/>
                </a:ln>
                <a:solidFill>
                  <a:srgbClr val="00305E"/>
                </a:solidFill>
                <a:effectLst/>
                <a:uLnTx/>
                <a:uFillTx/>
                <a:latin typeface="Open San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bg-BG" sz="3600" noProof="0" dirty="0" smtClean="0"/>
              <a:t>Какво е ядрената астрофизика</a:t>
            </a:r>
            <a:r>
              <a:rPr lang="en-US" sz="3600" noProof="0" dirty="0" smtClean="0"/>
              <a:t>?</a:t>
            </a:r>
            <a:endParaRPr lang="en-US" sz="3000" noProof="0" dirty="0"/>
          </a:p>
        </p:txBody>
      </p:sp>
      <p:sp>
        <p:nvSpPr>
          <p:cNvPr id="7" name="Textfeld 6">
            <a:extLst>
              <a:ext uri="{FF2B5EF4-FFF2-40B4-BE49-F238E27FC236}">
                <a16:creationId xmlns:a16="http://schemas.microsoft.com/office/drawing/2014/main" id="{81F8F628-1AAB-4A36-919A-E89D179D67B7}"/>
              </a:ext>
            </a:extLst>
          </p:cNvPr>
          <p:cNvSpPr txBox="1"/>
          <p:nvPr/>
        </p:nvSpPr>
        <p:spPr>
          <a:xfrm>
            <a:off x="1238249" y="1303252"/>
            <a:ext cx="4152142" cy="523220"/>
          </a:xfrm>
          <a:prstGeom prst="rect">
            <a:avLst/>
          </a:prstGeom>
          <a:noFill/>
        </p:spPr>
        <p:txBody>
          <a:bodyPr wrap="square" lIns="0">
            <a:spAutoFit/>
          </a:bodyP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bg-BG" sz="2800" b="1" cap="small" dirty="0" smtClean="0">
                <a:solidFill>
                  <a:srgbClr val="1B1F22"/>
                </a:solidFill>
                <a:latin typeface="Open Sans" panose="020B0606030504020204" pitchFamily="34" charset="0"/>
              </a:rPr>
              <a:t>Обект на наблюдението</a:t>
            </a:r>
            <a:endParaRPr kumimoji="0" lang="de-DE" sz="2400" b="1" i="0" u="none" strike="noStrike" kern="1200" cap="small" spc="0" normalizeH="0" noProof="0" dirty="0">
              <a:ln>
                <a:noFill/>
              </a:ln>
              <a:solidFill>
                <a:srgbClr val="1B1F22"/>
              </a:solidFill>
              <a:effectLst/>
              <a:uLnTx/>
              <a:uFillTx/>
              <a:latin typeface="Open Sans" panose="020B0606030504020204" pitchFamily="34" charset="0"/>
              <a:ea typeface="+mn-ea"/>
              <a:cs typeface="+mn-cs"/>
            </a:endParaRPr>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bg-BG" sz="2000" b="1" i="1" dirty="0" smtClean="0">
                <a:solidFill>
                  <a:schemeClr val="tx1"/>
                </a:solidFill>
              </a:rPr>
              <a:t>Ядрената астрофизика изучава произхода на химическите елементи</a:t>
            </a:r>
            <a:r>
              <a:rPr lang="en-US" sz="2000" b="1" i="1" dirty="0" smtClean="0">
                <a:solidFill>
                  <a:schemeClr val="tx1"/>
                </a:solidFill>
              </a:rPr>
              <a:t>.</a:t>
            </a:r>
            <a:endParaRPr lang="en-US" sz="2000" b="1" i="1" dirty="0">
              <a:solidFill>
                <a:schemeClr val="tx1"/>
              </a:solidFill>
            </a:endParaRP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bg-BG" sz="2000" b="1" i="1" dirty="0" smtClean="0">
                <a:solidFill>
                  <a:schemeClr val="tx1"/>
                </a:solidFill>
              </a:rPr>
              <a:t>Ядрената астрофизика се вглежда дълбоко във Вселената, за да отговори на този въпрос</a:t>
            </a:r>
            <a:r>
              <a:rPr lang="en-US" sz="2000" b="1" i="1" dirty="0" smtClean="0">
                <a:solidFill>
                  <a:schemeClr val="tx1"/>
                </a:solidFill>
              </a:rPr>
              <a:t>.</a:t>
            </a:r>
            <a:endParaRPr lang="en-US" sz="2000" b="1" i="1" dirty="0">
              <a:solidFill>
                <a:schemeClr val="tx1"/>
              </a:solidFill>
            </a:endParaRP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bg-BG" i="1" dirty="0" smtClean="0"/>
              <a:t>Мъглявината Орион</a:t>
            </a:r>
            <a:r>
              <a:rPr lang="de-DE" i="1" dirty="0" smtClean="0"/>
              <a:t>, </a:t>
            </a:r>
            <a:r>
              <a:rPr lang="de-DE" i="1" dirty="0"/>
              <a:t>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bg-BG" sz="2000" dirty="0" smtClean="0"/>
              <a:t>мярка </a:t>
            </a:r>
            <a:r>
              <a:rPr lang="bg-BG" sz="2000" dirty="0"/>
              <a:t>за вероятността </a:t>
            </a:r>
            <a:r>
              <a:rPr lang="bg-BG" sz="2000" dirty="0" smtClean="0"/>
              <a:t>за </a:t>
            </a:r>
            <a:r>
              <a:rPr lang="bg-BG" sz="2000" dirty="0"/>
              <a:t>реакция при дадена температура</a:t>
            </a:r>
          </a:p>
          <a:p>
            <a:pPr marL="285750" indent="-285750">
              <a:buFont typeface="Arial" panose="020B0604020202020204" pitchFamily="34" charset="0"/>
              <a:buChar char="•"/>
            </a:pPr>
            <a:r>
              <a:rPr lang="bg-BG" sz="2000" dirty="0" smtClean="0"/>
              <a:t>тя </a:t>
            </a:r>
            <a:r>
              <a:rPr lang="bg-BG" sz="2000" dirty="0"/>
              <a:t>ни казва колко реакции възникват в дадена област от пространството за секунда</a:t>
            </a:r>
          </a:p>
          <a:p>
            <a:pPr marL="285750" indent="-285750">
              <a:buFont typeface="Arial" panose="020B0604020202020204" pitchFamily="34" charset="0"/>
              <a:buChar char="•"/>
            </a:pPr>
            <a:r>
              <a:rPr lang="bg-BG" sz="2000" dirty="0" smtClean="0"/>
              <a:t>скоростта </a:t>
            </a:r>
            <a:r>
              <a:rPr lang="bg-BG" sz="2000" dirty="0"/>
              <a:t>на звездната реакция зависи силно от </a:t>
            </a:r>
            <a:r>
              <a:rPr lang="bg-BG" sz="2000" b="1" dirty="0" smtClean="0"/>
              <a:t>температурата</a:t>
            </a:r>
            <a:endParaRPr lang="en-US"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0112" y="4679827"/>
            <a:ext cx="7270499" cy="1000059"/>
          </a:xfrm>
          <a:prstGeom prst="rect">
            <a:avLst/>
          </a:prstGeom>
        </p:spPr>
      </p:pic>
      <mc:AlternateContent xmlns:mc="http://schemas.openxmlformats.org/markup-compatibility/2006">
        <mc:Choice xmlns:a14="http://schemas.microsoft.com/office/drawing/2010/main"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a:pPr algn="ctr"/>
                <a:r>
                  <a:rPr lang="bg-BG" sz="1400" b="1" dirty="0" smtClean="0">
                    <a:solidFill>
                      <a:srgbClr val="000000"/>
                    </a:solidFill>
                  </a:rPr>
                  <a:t>Скорост на реакция</a:t>
                </a:r>
                <a:r>
                  <a:rPr lang="de-DE" sz="1400" b="1" dirty="0" smtClean="0">
                    <a:solidFill>
                      <a:srgbClr val="000000"/>
                    </a:solidFill>
                  </a:rPr>
                  <a:t> </a:t>
                </a:r>
                <a:r>
                  <a:rPr lang="de-DE" sz="1400" b="1" dirty="0">
                    <a:solidFill>
                      <a:srgbClr val="000000"/>
                    </a:solidFill>
                  </a:rPr>
                  <a:t>[</a:t>
                </a:r>
                <a14:m>
                  <m:oMath xmlns:m="http://schemas.openxmlformats.org/officeDocument/2006/math">
                    <m:f>
                      <m:fPr>
                        <m:ctrlPr>
                          <a:rPr lang="de-DE" sz="1400" b="1" i="1" smtClean="0">
                            <a:solidFill>
                              <a:srgbClr val="000000"/>
                            </a:solidFill>
                            <a:latin typeface="Cambria Math" panose="02040503050406030204" pitchFamily="18" charset="0"/>
                          </a:rPr>
                        </m:ctrlPr>
                      </m:fPr>
                      <m:num>
                        <m:r>
                          <a:rPr lang="de-DE" sz="1400" b="1" i="0" smtClean="0">
                            <a:solidFill>
                              <a:srgbClr val="000000"/>
                            </a:solidFill>
                            <a:latin typeface="Cambria Math" panose="02040503050406030204" pitchFamily="18" charset="0"/>
                          </a:rPr>
                          <m:t>𝐜</m:t>
                        </m:r>
                        <m:sSup>
                          <m:sSupPr>
                            <m:ctrlPr>
                              <a:rPr lang="de-DE" sz="1400" b="1" i="1" smtClean="0">
                                <a:solidFill>
                                  <a:srgbClr val="000000"/>
                                </a:solidFill>
                                <a:latin typeface="Cambria Math" panose="02040503050406030204" pitchFamily="18" charset="0"/>
                              </a:rPr>
                            </m:ctrlPr>
                          </m:sSupPr>
                          <m:e>
                            <m:r>
                              <a:rPr lang="de-DE" sz="1400" b="1" i="0" smtClean="0">
                                <a:solidFill>
                                  <a:srgbClr val="000000"/>
                                </a:solidFill>
                                <a:latin typeface="Cambria Math" panose="02040503050406030204" pitchFamily="18" charset="0"/>
                              </a:rPr>
                              <m:t>𝐦</m:t>
                            </m:r>
                          </m:e>
                          <m:sup>
                            <m:r>
                              <a:rPr lang="de-DE" sz="1400" b="1" i="0" smtClean="0">
                                <a:solidFill>
                                  <a:srgbClr val="000000"/>
                                </a:solidFill>
                                <a:latin typeface="Cambria Math" panose="02040503050406030204" pitchFamily="18" charset="0"/>
                              </a:rPr>
                              <m:t>𝟑</m:t>
                            </m:r>
                          </m:sup>
                        </m:sSup>
                      </m:num>
                      <m:den>
                        <m:r>
                          <a:rPr lang="de-DE" sz="1400" b="1" i="0" smtClean="0">
                            <a:solidFill>
                              <a:srgbClr val="000000"/>
                            </a:solidFill>
                            <a:latin typeface="Cambria Math" panose="02040503050406030204" pitchFamily="18" charset="0"/>
                          </a:rPr>
                          <m:t>𝐦𝐨𝐥</m:t>
                        </m:r>
                        <m:r>
                          <a:rPr lang="de-DE" sz="1400" b="1" i="0" smtClean="0">
                            <a:solidFill>
                              <a:srgbClr val="000000"/>
                            </a:solidFill>
                            <a:latin typeface="Cambria Math" panose="02040503050406030204" pitchFamily="18" charset="0"/>
                          </a:rPr>
                          <m:t>∙</m:t>
                        </m:r>
                        <m:r>
                          <a:rPr lang="de-DE" sz="1400" b="1" i="0" smtClean="0">
                            <a:solidFill>
                              <a:srgbClr val="000000"/>
                            </a:solidFill>
                            <a:latin typeface="Cambria Math" panose="02040503050406030204" pitchFamily="18" charset="0"/>
                          </a:rPr>
                          <m:t>𝐬</m:t>
                        </m:r>
                      </m:den>
                    </m:f>
                  </m:oMath>
                </a14:m>
                <a:r>
                  <a:rPr lang="de-DE" sz="1400" b="1" dirty="0">
                    <a:solidFill>
                      <a:srgbClr val="000000"/>
                    </a:solidFill>
                  </a:rPr>
                  <a:t>]</a:t>
                </a:r>
              </a:p>
            </p:txBody>
          </p:sp>
        </mc:Choice>
        <mc:Fallback>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en-US">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algn="ctr"/>
            <a:r>
              <a:rPr lang="bg-BG" sz="1400" b="1" dirty="0" smtClean="0">
                <a:solidFill>
                  <a:srgbClr val="000000"/>
                </a:solidFill>
              </a:rPr>
              <a:t>Температура </a:t>
            </a:r>
            <a:r>
              <a:rPr lang="de-DE" sz="1400" b="1" dirty="0" smtClean="0">
                <a:solidFill>
                  <a:srgbClr val="000000"/>
                </a:solidFill>
              </a:rPr>
              <a:t>[GK</a:t>
            </a:r>
            <a:r>
              <a:rPr lang="de-DE" sz="1400" b="1" dirty="0">
                <a:solidFill>
                  <a:srgbClr val="000000"/>
                </a:solidFill>
              </a:rPr>
              <a:t>]</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bg-BG" sz="3600" dirty="0" smtClean="0"/>
              <a:t>Скорост на реакция</a:t>
            </a:r>
            <a:endParaRPr lang="en-US"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algn="ctr"/>
            <a:r>
              <a:rPr lang="bg-BG" i="1" dirty="0"/>
              <a:t>Действителната формула зад скоростта на реакция!</a:t>
            </a:r>
            <a:endParaRPr lang="en-US" i="1" dirty="0"/>
          </a:p>
        </p:txBody>
      </p:sp>
    </p:spTree>
    <p:extLst>
      <p:ext uri="{BB962C8B-B14F-4D97-AF65-F5344CB8AC3E}">
        <p14:creationId xmlns:p14="http://schemas.microsoft.com/office/powerpoint/2010/main" val="313598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dirty="0" smtClean="0"/>
              <a:t>Скорост на реакция</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defRPr/>
              </a:pPr>
              <a:r>
                <a:rPr lang="bg-BG" sz="2800" dirty="0">
                  <a:solidFill>
                    <a:srgbClr val="00305E"/>
                  </a:solidFill>
                </a:rPr>
                <a:t>Изпълнете задача 5 от работния лист по двойки. </a:t>
              </a:r>
              <a:endParaRPr lang="bg-BG" sz="2800" dirty="0" smtClean="0">
                <a:solidFill>
                  <a:srgbClr val="00305E"/>
                </a:solidFill>
              </a:endParaRPr>
            </a:p>
            <a:p>
              <a:pPr lvl="0" algn="ctr">
                <a:spcAft>
                  <a:spcPts val="1200"/>
                </a:spcAft>
                <a:defRPr/>
              </a:pPr>
              <a:r>
                <a:rPr lang="bg-BG" sz="2800" b="1" dirty="0" smtClean="0">
                  <a:solidFill>
                    <a:srgbClr val="00305E"/>
                  </a:solidFill>
                </a:rPr>
                <a:t>→ </a:t>
              </a:r>
              <a:r>
                <a:rPr lang="bg-BG" sz="2800" b="1" dirty="0">
                  <a:solidFill>
                    <a:srgbClr val="00305E"/>
                  </a:solidFill>
                </a:rPr>
                <a:t>5.1 Анализ на данни </a:t>
              </a:r>
              <a:endParaRPr lang="bg-BG" sz="2800" b="1" dirty="0" smtClean="0">
                <a:solidFill>
                  <a:srgbClr val="00305E"/>
                </a:solidFill>
              </a:endParaRPr>
            </a:p>
            <a:p>
              <a:pPr lvl="0" algn="ctr">
                <a:spcAft>
                  <a:spcPts val="1200"/>
                </a:spcAft>
                <a:defRPr/>
              </a:pPr>
              <a:r>
                <a:rPr lang="bg-BG" sz="2800" b="1" dirty="0" smtClean="0">
                  <a:solidFill>
                    <a:srgbClr val="00305E"/>
                  </a:solidFill>
                </a:rPr>
                <a:t>→ </a:t>
              </a:r>
              <a:r>
                <a:rPr lang="bg-BG" sz="2800" b="1" dirty="0">
                  <a:solidFill>
                    <a:srgbClr val="00305E"/>
                  </a:solidFill>
                </a:rPr>
                <a:t>5.3 Интерактивна хистограма</a:t>
              </a:r>
              <a:endParaRPr kumimoji="0" lang="de-DE" sz="2800" b="1" i="0" u="none" strike="noStrike" kern="1200" cap="none" spc="0" normalizeH="0" baseline="0" noProof="0" dirty="0">
                <a:ln>
                  <a:noFill/>
                </a:ln>
                <a:solidFill>
                  <a:srgbClr val="00305E"/>
                </a:solidFill>
                <a:effectLst/>
                <a:uLnTx/>
                <a:uFillTx/>
                <a:latin typeface="Open San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bg-BG" sz="3600" dirty="0" smtClean="0"/>
              <a:t>Неточности</a:t>
            </a:r>
            <a:r>
              <a:rPr lang="en-US" sz="3600" dirty="0" smtClean="0"/>
              <a:t> </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defRPr/>
              </a:pPr>
              <a:r>
                <a:rPr lang="bg-BG" sz="2800" dirty="0">
                  <a:solidFill>
                    <a:srgbClr val="00305E"/>
                  </a:solidFill>
                </a:rPr>
                <a:t>Какви приближения трябваше да направим за анализа на данните?</a:t>
              </a:r>
            </a:p>
            <a:p>
              <a:pPr lvl="0" algn="ctr">
                <a:spcAft>
                  <a:spcPts val="1200"/>
                </a:spcAft>
                <a:defRPr/>
              </a:pPr>
              <a:r>
                <a:rPr lang="bg-BG" sz="2800" dirty="0">
                  <a:solidFill>
                    <a:srgbClr val="00305E"/>
                  </a:solidFill>
                </a:rPr>
                <a:t>Обсъдете качествено </a:t>
              </a:r>
              <a:r>
                <a:rPr lang="bg-BG" sz="2800" dirty="0" smtClean="0">
                  <a:solidFill>
                    <a:srgbClr val="00305E"/>
                  </a:solidFill>
                </a:rPr>
                <a:t>неточността </a:t>
              </a:r>
              <a:r>
                <a:rPr lang="bg-BG" sz="2800" dirty="0">
                  <a:solidFill>
                    <a:srgbClr val="00305E"/>
                  </a:solidFill>
                </a:rPr>
                <a:t>на измерването на нашите резултати и възможните източници на грешки.</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217402"/>
            <a:ext cx="10217156" cy="684000"/>
          </a:xfrm>
        </p:spPr>
        <p:txBody>
          <a:bodyPr/>
          <a:lstStyle/>
          <a:p>
            <a:r>
              <a:rPr lang="bg-BG" sz="3600" dirty="0" smtClean="0"/>
              <a:t>Обобщение</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7" name="Textfeld 6">
                <a:extLst>
                  <a:ext uri="{FF2B5EF4-FFF2-40B4-BE49-F238E27FC236}">
                    <a16:creationId xmlns:a16="http://schemas.microsoft.com/office/drawing/2014/main" id="{27D10DB4-DE00-11DD-8400-26CBFE1A5470}"/>
                  </a:ext>
                </a:extLst>
              </p:cNvPr>
              <p:cNvSpPr txBox="1"/>
              <p:nvPr/>
            </p:nvSpPr>
            <p:spPr>
              <a:xfrm>
                <a:off x="881200" y="1186245"/>
                <a:ext cx="5624375" cy="4788234"/>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bg-BG" sz="2000" dirty="0" smtClean="0"/>
                  <a:t>Реакцията</a:t>
                </a:r>
                <a:r>
                  <a:rPr lang="en-GB" sz="2000" dirty="0" smtClean="0"/>
                  <a:t> </a:t>
                </a:r>
                <a14:m>
                  <m:oMath xmlns:m="http://schemas.openxmlformats.org/officeDocument/2006/math">
                    <m:sPre>
                      <m:sPrePr>
                        <m:ctrlPr>
                          <a:rPr lang="en-GB" sz="2000" b="1" i="1" smtClean="0">
                            <a:latin typeface="Cambria Math" panose="02040503050406030204" pitchFamily="18" charset="0"/>
                          </a:rPr>
                        </m:ctrlPr>
                      </m:sPrePr>
                      <m:sub/>
                      <m:sup>
                        <m:r>
                          <a:rPr lang="de-DE" sz="2000" b="1" i="0" smtClean="0">
                            <a:latin typeface="Cambria Math" panose="02040503050406030204" pitchFamily="18" charset="0"/>
                          </a:rPr>
                          <m:t>𝟏𝟒</m:t>
                        </m:r>
                      </m:sup>
                      <m:e>
                        <m:r>
                          <a:rPr lang="de-DE" sz="2000" b="1" i="0" smtClean="0">
                            <a:latin typeface="Cambria Math" panose="02040503050406030204" pitchFamily="18" charset="0"/>
                          </a:rPr>
                          <m:t>𝐍</m:t>
                        </m:r>
                      </m:e>
                    </m:sPre>
                    <m:d>
                      <m:dPr>
                        <m:ctrlPr>
                          <a:rPr lang="de-DE" sz="2000" b="1" i="1" smtClean="0">
                            <a:latin typeface="Cambria Math" panose="02040503050406030204" pitchFamily="18" charset="0"/>
                          </a:rPr>
                        </m:ctrlPr>
                      </m:dPr>
                      <m:e>
                        <m:r>
                          <a:rPr lang="de-DE" sz="2000" b="1" i="0" smtClean="0">
                            <a:latin typeface="Cambria Math" panose="02040503050406030204" pitchFamily="18" charset="0"/>
                          </a:rPr>
                          <m:t>𝛂</m:t>
                        </m:r>
                        <m:r>
                          <a:rPr lang="de-DE" sz="2000" b="1" i="0" smtClean="0">
                            <a:latin typeface="Cambria Math" panose="02040503050406030204" pitchFamily="18" charset="0"/>
                          </a:rPr>
                          <m:t>,</m:t>
                        </m:r>
                        <m:r>
                          <a:rPr lang="de-DE" sz="2000" b="1" i="0" smtClean="0">
                            <a:latin typeface="Cambria Math" panose="02040503050406030204" pitchFamily="18" charset="0"/>
                          </a:rPr>
                          <m:t>𝛄</m:t>
                        </m:r>
                      </m:e>
                    </m:d>
                    <m:sPre>
                      <m:sPrePr>
                        <m:ctrlPr>
                          <a:rPr lang="en-GB" sz="2000" b="1" i="1">
                            <a:latin typeface="Cambria Math" panose="02040503050406030204" pitchFamily="18" charset="0"/>
                          </a:rPr>
                        </m:ctrlPr>
                      </m:sPrePr>
                      <m:sub/>
                      <m:sup>
                        <m:r>
                          <a:rPr lang="de-DE" sz="2000" b="1" i="0">
                            <a:latin typeface="Cambria Math" panose="02040503050406030204" pitchFamily="18" charset="0"/>
                          </a:rPr>
                          <m:t>𝟏</m:t>
                        </m:r>
                        <m:r>
                          <a:rPr lang="de-DE" sz="2000" b="1" i="0" smtClean="0">
                            <a:latin typeface="Cambria Math" panose="02040503050406030204" pitchFamily="18" charset="0"/>
                          </a:rPr>
                          <m:t>𝟖</m:t>
                        </m:r>
                      </m:sup>
                      <m:e>
                        <m:r>
                          <a:rPr lang="de-DE" sz="2000" b="1" i="0" smtClean="0">
                            <a:latin typeface="Cambria Math" panose="02040503050406030204" pitchFamily="18" charset="0"/>
                          </a:rPr>
                          <m:t>𝐅</m:t>
                        </m:r>
                      </m:e>
                    </m:sPre>
                  </m:oMath>
                </a14:m>
                <a:r>
                  <a:rPr lang="en-GB" sz="2000" b="1" dirty="0"/>
                  <a:t> </a:t>
                </a:r>
                <a:r>
                  <a:rPr lang="bg-BG" sz="2000" dirty="0" smtClean="0"/>
                  <a:t>има място в </a:t>
                </a:r>
                <a:r>
                  <a:rPr lang="en-GB" sz="2000" dirty="0" smtClean="0"/>
                  <a:t>AGB </a:t>
                </a:r>
                <a:r>
                  <a:rPr lang="bg-BG" sz="2000" dirty="0" smtClean="0"/>
                  <a:t>звездите</a:t>
                </a:r>
                <a:r>
                  <a:rPr lang="en-GB" sz="2000" dirty="0" smtClean="0"/>
                  <a:t> (</a:t>
                </a:r>
                <a:r>
                  <a:rPr lang="bg-BG" sz="2000" dirty="0" smtClean="0"/>
                  <a:t>червени гиганти</a:t>
                </a:r>
                <a:r>
                  <a:rPr lang="en-GB" sz="2000" dirty="0" smtClean="0"/>
                  <a:t>)</a:t>
                </a:r>
                <a:endParaRPr lang="en-GB" sz="2000" dirty="0"/>
              </a:p>
              <a:p>
                <a:pPr marL="342900" indent="-342900">
                  <a:spcAft>
                    <a:spcPts val="900"/>
                  </a:spcAft>
                  <a:buFont typeface="Wingdings" panose="05000000000000000000" pitchFamily="2" charset="2"/>
                  <a:buChar char="Ø"/>
                </a:pPr>
                <a:r>
                  <a:rPr lang="bg-BG" sz="2000" dirty="0"/>
                  <a:t>Това е началото на </a:t>
                </a:r>
                <a:r>
                  <a:rPr lang="bg-BG" sz="2000" dirty="0" smtClean="0"/>
                  <a:t>веригата на реакции, </a:t>
                </a:r>
                <a:r>
                  <a:rPr lang="bg-BG" sz="2000" dirty="0"/>
                  <a:t>която се счита за един от основните </a:t>
                </a:r>
                <a:r>
                  <a:rPr lang="bg-BG" sz="2000" b="1" dirty="0"/>
                  <a:t>източници на неутрони </a:t>
                </a:r>
                <a:r>
                  <a:rPr lang="bg-BG" sz="2000" dirty="0"/>
                  <a:t>за </a:t>
                </a:r>
                <a:r>
                  <a:rPr lang="en-GB" sz="2000" dirty="0"/>
                  <a:t>s-</a:t>
                </a:r>
                <a:r>
                  <a:rPr lang="bg-BG" sz="2000" dirty="0" smtClean="0"/>
                  <a:t>процеса на нуклеосинтез</a:t>
                </a:r>
              </a:p>
              <a:p>
                <a:pPr marL="342900" indent="-342900">
                  <a:spcAft>
                    <a:spcPts val="900"/>
                  </a:spcAft>
                  <a:buFont typeface="Wingdings" panose="05000000000000000000" pitchFamily="2" charset="2"/>
                  <a:buChar char="Ø"/>
                </a:pPr>
                <a:r>
                  <a:rPr lang="bg-BG" sz="2000" dirty="0"/>
                  <a:t>Наблюдавайки енергията на </a:t>
                </a:r>
                <a:r>
                  <a:rPr lang="bg-BG" sz="2000" b="1" dirty="0"/>
                  <a:t>фотона</a:t>
                </a:r>
                <a:r>
                  <a:rPr lang="bg-BG" sz="2000" dirty="0"/>
                  <a:t>, успяхме да изчислим </a:t>
                </a:r>
                <a:r>
                  <a:rPr lang="bg-BG" sz="2000" b="1" dirty="0"/>
                  <a:t>скоростта на </a:t>
                </a:r>
                <a:r>
                  <a:rPr lang="bg-BG" sz="2000" b="1" dirty="0" smtClean="0"/>
                  <a:t>реакцията</a:t>
                </a:r>
              </a:p>
              <a:p>
                <a:pPr marL="342900" indent="-342900">
                  <a:spcAft>
                    <a:spcPts val="900"/>
                  </a:spcAft>
                  <a:buFont typeface="Wingdings" panose="05000000000000000000" pitchFamily="2" charset="2"/>
                  <a:buChar char="Ø"/>
                </a:pPr>
                <a:r>
                  <a:rPr lang="bg-BG" sz="2000" dirty="0"/>
                  <a:t>Изчисляването на скоростта на реакция ни помага да разберем кои процеси протичат в </a:t>
                </a:r>
                <a:r>
                  <a:rPr lang="bg-BG" sz="2000" dirty="0" smtClean="0"/>
                  <a:t>звездата, </a:t>
                </a:r>
                <a:r>
                  <a:rPr lang="bg-BG" sz="2000" dirty="0"/>
                  <a:t>с каква вероятност и по този начин ни помага да разработим по-добри </a:t>
                </a:r>
                <a:r>
                  <a:rPr lang="bg-BG" sz="2000" b="1" dirty="0"/>
                  <a:t>звездни модели</a:t>
                </a:r>
                <a:endParaRPr lang="en-GB" sz="2000" b="1" dirty="0"/>
              </a:p>
            </p:txBody>
          </p:sp>
        </mc:Choice>
        <mc:Fallback>
          <p:sp>
            <p:nvSpPr>
              <p:cNvPr id="7" name="Textfeld 6">
                <a:extLst>
                  <a:ext uri="{FF2B5EF4-FFF2-40B4-BE49-F238E27FC236}">
                    <a16:creationId xmlns:a16="http://schemas.microsoft.com/office/drawing/2014/main" id="{27D10DB4-DE00-11DD-8400-26CBFE1A5470}"/>
                  </a:ext>
                </a:extLst>
              </p:cNvPr>
              <p:cNvSpPr txBox="1">
                <a:spLocks noRot="1" noChangeAspect="1" noMove="1" noResize="1" noEditPoints="1" noAdjustHandles="1" noChangeArrowheads="1" noChangeShapeType="1" noTextEdit="1"/>
              </p:cNvSpPr>
              <p:nvPr/>
            </p:nvSpPr>
            <p:spPr>
              <a:xfrm>
                <a:off x="881200" y="1186245"/>
                <a:ext cx="5624375" cy="4788234"/>
              </a:xfrm>
              <a:prstGeom prst="rect">
                <a:avLst/>
              </a:prstGeom>
              <a:blipFill>
                <a:blip r:embed="rId3"/>
                <a:stretch>
                  <a:fillRect l="-976" r="-759" b="-1401"/>
                </a:stretch>
              </a:blipFill>
            </p:spPr>
            <p:txBody>
              <a:bodyPr/>
              <a:lstStyle/>
              <a:p>
                <a:r>
                  <a:rPr lang="en-US">
                    <a:noFill/>
                  </a:rPr>
                  <a:t> </a:t>
                </a:r>
              </a:p>
            </p:txBody>
          </p:sp>
        </mc:Fallback>
      </mc:AlternateContent>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algn="ctr"/>
            <a:r>
              <a:rPr lang="en-US" sz="1600" i="1" dirty="0">
                <a:solidFill>
                  <a:schemeClr val="bg1"/>
                </a:solidFill>
              </a:rPr>
              <a:t>[24] </a:t>
            </a:r>
            <a:r>
              <a:rPr lang="en-US" sz="1600" i="1" dirty="0" smtClean="0">
                <a:solidFill>
                  <a:schemeClr val="bg1"/>
                </a:solidFill>
              </a:rPr>
              <a:t>AGB </a:t>
            </a:r>
            <a:r>
              <a:rPr lang="bg-BG" sz="1600" i="1" dirty="0" smtClean="0">
                <a:solidFill>
                  <a:schemeClr val="bg1"/>
                </a:solidFill>
              </a:rPr>
              <a:t>звездата</a:t>
            </a:r>
            <a:r>
              <a:rPr lang="en-US" sz="1600" i="1" dirty="0" smtClean="0">
                <a:solidFill>
                  <a:schemeClr val="bg1"/>
                </a:solidFill>
              </a:rPr>
              <a:t> </a:t>
            </a:r>
            <a:r>
              <a:rPr lang="en-GB" sz="1600" i="1" dirty="0">
                <a:solidFill>
                  <a:schemeClr val="bg1"/>
                </a:solidFill>
              </a:rPr>
              <a:t>119 Tauri</a:t>
            </a:r>
            <a:endParaRPr lang="de-DE" sz="1600" i="1" dirty="0">
              <a:solidFill>
                <a:schemeClr val="bg1"/>
              </a:solidFill>
            </a:endParaRPr>
          </a:p>
        </p:txBody>
      </p:sp>
    </p:spTree>
    <p:extLst>
      <p:ext uri="{BB962C8B-B14F-4D97-AF65-F5344CB8AC3E}">
        <p14:creationId xmlns:p14="http://schemas.microsoft.com/office/powerpoint/2010/main" val="17688756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769440" y="1225254"/>
            <a:ext cx="7710350" cy="4839786"/>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bg-BG" sz="2200" dirty="0"/>
              <a:t>Разбрахме кои </a:t>
            </a:r>
            <a:r>
              <a:rPr lang="bg-BG" sz="2200" b="1" dirty="0"/>
              <a:t>ядрени процеси </a:t>
            </a:r>
            <a:r>
              <a:rPr lang="bg-BG" sz="2200" dirty="0"/>
              <a:t>захранват </a:t>
            </a:r>
            <a:r>
              <a:rPr lang="bg-BG" sz="2200" dirty="0" smtClean="0"/>
              <a:t>звездите</a:t>
            </a:r>
          </a:p>
          <a:p>
            <a:pPr marL="342900" indent="-342900">
              <a:spcAft>
                <a:spcPts val="900"/>
              </a:spcAft>
              <a:buFont typeface="Wingdings" panose="05000000000000000000" pitchFamily="2" charset="2"/>
              <a:buChar char="Ø"/>
            </a:pPr>
            <a:r>
              <a:rPr lang="bg-BG" sz="2200" dirty="0"/>
              <a:t>Научихме, че образуването на по-тежки елементи е възможно само чрез процеси на </a:t>
            </a:r>
            <a:r>
              <a:rPr lang="bg-BG" sz="2200" dirty="0" smtClean="0"/>
              <a:t>захващане </a:t>
            </a:r>
            <a:r>
              <a:rPr lang="bg-BG" sz="2200" dirty="0"/>
              <a:t>на неутрони, поради което трябва да има </a:t>
            </a:r>
            <a:r>
              <a:rPr lang="bg-BG" sz="2200" b="1" dirty="0"/>
              <a:t>свободни неутрони</a:t>
            </a:r>
            <a:r>
              <a:rPr lang="bg-BG" sz="2200" dirty="0"/>
              <a:t> в </a:t>
            </a:r>
            <a:r>
              <a:rPr lang="bg-BG" sz="2200" dirty="0" smtClean="0"/>
              <a:t>звездите</a:t>
            </a:r>
          </a:p>
          <a:p>
            <a:pPr marL="342900" indent="-342900">
              <a:spcAft>
                <a:spcPts val="900"/>
              </a:spcAft>
              <a:buFont typeface="Wingdings" panose="05000000000000000000" pitchFamily="2" charset="2"/>
              <a:buChar char="Ø"/>
            </a:pPr>
            <a:r>
              <a:rPr lang="bg-BG" sz="2200" dirty="0"/>
              <a:t>Изследвахме една конкретна реакция, която може да е източник на неутрони, за да разберем колко често се случва тази реакция при предполагаеми </a:t>
            </a:r>
            <a:r>
              <a:rPr lang="bg-BG" sz="2200" dirty="0" smtClean="0"/>
              <a:t>обстоятелства</a:t>
            </a:r>
          </a:p>
          <a:p>
            <a:pPr marL="342900" indent="-342900">
              <a:spcAft>
                <a:spcPts val="900"/>
              </a:spcAft>
              <a:buFont typeface="Wingdings" panose="05000000000000000000" pitchFamily="2" charset="2"/>
              <a:buChar char="Ø"/>
            </a:pPr>
            <a:r>
              <a:rPr lang="bg-BG" sz="2200" dirty="0"/>
              <a:t>Информацията, съдържаща се в </a:t>
            </a:r>
            <a:r>
              <a:rPr lang="bg-BG" sz="2200" b="1" dirty="0"/>
              <a:t>скоростта на реакция</a:t>
            </a:r>
            <a:r>
              <a:rPr lang="bg-BG" sz="2200" dirty="0"/>
              <a:t>, е важен градивен елемент за разбиране на това как протичат процесите в звездите</a:t>
            </a:r>
            <a:endParaRPr lang="en-GB" sz="2200" dirty="0"/>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246128"/>
            <a:ext cx="10217156" cy="684000"/>
          </a:xfrm>
        </p:spPr>
        <p:txBody>
          <a:bodyPr/>
          <a:lstStyle/>
          <a:p>
            <a:r>
              <a:rPr lang="bg-BG" sz="3600" dirty="0" smtClean="0"/>
              <a:t>Обобщение</a:t>
            </a:r>
            <a:endParaRPr lang="en-US" sz="3000" noProof="0" dirty="0"/>
          </a:p>
        </p:txBody>
      </p:sp>
    </p:spTree>
    <p:extLst>
      <p:ext uri="{BB962C8B-B14F-4D97-AF65-F5344CB8AC3E}">
        <p14:creationId xmlns:p14="http://schemas.microsoft.com/office/powerpoint/2010/main" val="17128843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bg-BG" sz="2200" b="1" dirty="0"/>
              <a:t>Ядрената астрофизика </a:t>
            </a:r>
            <a:r>
              <a:rPr lang="bg-BG" sz="2200" dirty="0"/>
              <a:t>е сложно взаимодействие на експерименти по ядрена физика, звездни модели, астрономически наблюдения и др</a:t>
            </a:r>
            <a:r>
              <a:rPr lang="bg-BG" sz="2200" dirty="0" smtClean="0"/>
              <a:t>.</a:t>
            </a:r>
          </a:p>
          <a:p>
            <a:pPr marL="342900" indent="-342900">
              <a:spcAft>
                <a:spcPts val="900"/>
              </a:spcAft>
              <a:buFont typeface="Wingdings" panose="05000000000000000000" pitchFamily="2" charset="2"/>
              <a:buChar char="Ø"/>
            </a:pPr>
            <a:r>
              <a:rPr lang="bg-BG" sz="2200" b="1" dirty="0"/>
              <a:t>Химическите елементи</a:t>
            </a:r>
            <a:r>
              <a:rPr lang="bg-BG" sz="2200" dirty="0"/>
              <a:t> се създават в процесите, които движат цялата ни </a:t>
            </a:r>
            <a:r>
              <a:rPr lang="bg-BG" sz="2200" dirty="0" smtClean="0"/>
              <a:t>вселена</a:t>
            </a:r>
          </a:p>
          <a:p>
            <a:pPr marL="342900" indent="-342900">
              <a:spcAft>
                <a:spcPts val="900"/>
              </a:spcAft>
              <a:buFont typeface="Wingdings" panose="05000000000000000000" pitchFamily="2" charset="2"/>
              <a:buChar char="Ø"/>
            </a:pPr>
            <a:r>
              <a:rPr lang="bg-BG" sz="2200" dirty="0" smtClean="0"/>
              <a:t>Обилията </a:t>
            </a:r>
            <a:r>
              <a:rPr lang="bg-BG" sz="2200" dirty="0"/>
              <a:t>на </a:t>
            </a:r>
            <a:r>
              <a:rPr lang="bg-BG" sz="2200" dirty="0" smtClean="0"/>
              <a:t>химическите </a:t>
            </a:r>
            <a:r>
              <a:rPr lang="bg-BG" sz="2200" dirty="0"/>
              <a:t>елементи </a:t>
            </a:r>
            <a:r>
              <a:rPr lang="bg-BG" sz="2200" dirty="0" smtClean="0"/>
              <a:t>са </a:t>
            </a:r>
            <a:r>
              <a:rPr lang="bg-BG" sz="2200" dirty="0"/>
              <a:t>индикатори на </a:t>
            </a:r>
            <a:r>
              <a:rPr lang="bg-BG" sz="2200" b="1" dirty="0"/>
              <a:t>космическата </a:t>
            </a:r>
            <a:r>
              <a:rPr lang="bg-BG" sz="2200" b="1" dirty="0" smtClean="0"/>
              <a:t>еволюция</a:t>
            </a:r>
          </a:p>
          <a:p>
            <a:pPr marL="342900" indent="-342900">
              <a:spcAft>
                <a:spcPts val="900"/>
              </a:spcAft>
              <a:buFont typeface="Wingdings" panose="05000000000000000000" pitchFamily="2" charset="2"/>
              <a:buChar char="Ø"/>
            </a:pPr>
            <a:r>
              <a:rPr lang="bg-BG" sz="2200" dirty="0"/>
              <a:t>С помощта на ядрената астрофизика ние се опитваме да реконструираме историята и развитието на нашата </a:t>
            </a:r>
            <a:r>
              <a:rPr lang="bg-BG" sz="2200" b="1" dirty="0"/>
              <a:t>Вселена</a:t>
            </a:r>
            <a:endParaRPr lang="en-GB" sz="2200" b="1" dirty="0"/>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246128"/>
            <a:ext cx="10217156" cy="684000"/>
          </a:xfrm>
        </p:spPr>
        <p:txBody>
          <a:bodyPr/>
          <a:lstStyle/>
          <a:p>
            <a:r>
              <a:rPr lang="bg-BG" sz="3600" dirty="0" smtClean="0"/>
              <a:t>Обобщение</a:t>
            </a:r>
            <a:endParaRPr lang="en-US" sz="3000" noProof="0" dirty="0"/>
          </a:p>
        </p:txBody>
      </p:sp>
    </p:spTree>
    <p:extLst>
      <p:ext uri="{BB962C8B-B14F-4D97-AF65-F5344CB8AC3E}">
        <p14:creationId xmlns:p14="http://schemas.microsoft.com/office/powerpoint/2010/main" val="3718166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29008" y="254635"/>
            <a:ext cx="10217156" cy="684000"/>
          </a:xfrm>
        </p:spPr>
        <p:txBody>
          <a:bodyPr/>
          <a:lstStyle/>
          <a:p>
            <a:r>
              <a:rPr lang="bg-BG" sz="3600" noProof="0" dirty="0" smtClean="0"/>
              <a:t>Мозъчна атака</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4"/>
            <a:ext cx="6667500" cy="375055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smtClean="0">
                  <a:latin typeface="+mj-lt"/>
                </a:rPr>
                <a:t>Задача</a:t>
              </a:r>
              <a:endParaRPr lang="en-US" sz="2400" b="1" dirty="0">
                <a:latin typeface="+mj-lt"/>
              </a:endParaRPr>
            </a:p>
          </p:txBody>
        </p:sp>
        <mc:AlternateContent xmlns:mc="http://schemas.openxmlformats.org/markup-compatibility/2006">
          <mc:Choice xmlns:a14="http://schemas.microsoft.com/office/drawing/2010/main"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bg-BG" sz="2800" dirty="0" smtClean="0">
                      <a:solidFill>
                        <a:schemeClr val="tx1"/>
                      </a:solidFill>
                      <a:latin typeface="+mj-lt"/>
                    </a:rPr>
                    <a:t>Отворете</a:t>
                  </a:r>
                  <a:r>
                    <a:rPr lang="de-DE" sz="2800" dirty="0">
                      <a:solidFill>
                        <a:schemeClr val="tx1"/>
                      </a:solidFill>
                      <a:latin typeface="+mj-lt"/>
                    </a:rPr>
                    <a:t/>
                  </a:r>
                  <a:br>
                    <a:rPr lang="de-DE" sz="2800" dirty="0">
                      <a:solidFill>
                        <a:schemeClr val="tx1"/>
                      </a:solidFill>
                      <a:latin typeface="+mj-lt"/>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latin typeface="+mj-lt"/>
                    </a:rPr>
                    <a:t> 1.1 </a:t>
                  </a:r>
                  <a:r>
                    <a:rPr lang="bg-BG" sz="2800" b="1" dirty="0" smtClean="0">
                      <a:solidFill>
                        <a:schemeClr val="tx1"/>
                      </a:solidFill>
                      <a:latin typeface="+mj-lt"/>
                    </a:rPr>
                    <a:t>Дъската за мозъчна атака</a:t>
                  </a:r>
                  <a:endParaRPr lang="de-DE" sz="2800" b="1" dirty="0">
                    <a:solidFill>
                      <a:schemeClr val="tx1"/>
                    </a:solidFill>
                    <a:latin typeface="+mj-lt"/>
                  </a:endParaRPr>
                </a:p>
                <a:p>
                  <a:pPr algn="ctr">
                    <a:spcAft>
                      <a:spcPts val="1200"/>
                    </a:spcAft>
                  </a:pPr>
                  <a:r>
                    <a:rPr lang="bg-BG" sz="2800" dirty="0">
                      <a:solidFill>
                        <a:schemeClr val="tx1"/>
                      </a:solidFill>
                      <a:latin typeface="+mj-lt"/>
                    </a:rPr>
                    <a:t>Обсъдете отговорите си от самото начало. Сега бихте ли отговорили по различен начин на някои от въпросите?</a:t>
                  </a:r>
                  <a:endParaRPr lang="en-GB" sz="2800" dirty="0">
                    <a:solidFill>
                      <a:schemeClr val="tx1"/>
                    </a:solidFill>
                    <a:latin typeface="+mj-lt"/>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053326"/>
                </a:xfrm>
                <a:prstGeom prst="round2SameRect">
                  <a:avLst>
                    <a:gd name="adj1" fmla="val 0"/>
                    <a:gd name="adj2" fmla="val 0"/>
                  </a:avLst>
                </a:prstGeom>
                <a:blipFill>
                  <a:blip r:embed="rId2"/>
                  <a:stretch>
                    <a:fillRect l="-1644" r="-3105"/>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algn="ctr"/>
              <a:r>
                <a:rPr lang="de-DE" sz="1400" i="1" dirty="0">
                  <a:solidFill>
                    <a:schemeClr val="bg1"/>
                  </a:solidFill>
                </a:rPr>
                <a:t>[26]</a:t>
              </a:r>
            </a:p>
          </p:txBody>
        </p:sp>
      </p:grpSp>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algn="r"/>
              <a:r>
                <a:rPr lang="de-DE" sz="1400" i="1" dirty="0">
                  <a:solidFill>
                    <a:schemeClr val="bg1"/>
                  </a:solidFill>
                </a:rPr>
                <a:t>[25] Starburst Galaxy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224716"/>
            <a:ext cx="10217156" cy="684000"/>
          </a:xfrm>
        </p:spPr>
        <p:txBody>
          <a:bodyPr/>
          <a:lstStyle/>
          <a:p>
            <a:r>
              <a:rPr lang="bg-BG" sz="3600" dirty="0" smtClean="0"/>
              <a:t>Много отворени въпроси</a:t>
            </a:r>
            <a:endParaRPr lang="en-US" sz="3000" noProof="0" dirty="0"/>
          </a:p>
        </p:txBody>
      </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sp>
        <p:nvSpPr>
          <p:cNvPr id="17" name="Textfeld 16">
            <a:extLst>
              <a:ext uri="{FF2B5EF4-FFF2-40B4-BE49-F238E27FC236}">
                <a16:creationId xmlns:a16="http://schemas.microsoft.com/office/drawing/2014/main" id="{66F33DFC-D6FE-350A-4033-0733DFA2D107}"/>
              </a:ext>
            </a:extLst>
          </p:cNvPr>
          <p:cNvSpPr txBox="1"/>
          <p:nvPr/>
        </p:nvSpPr>
        <p:spPr>
          <a:xfrm>
            <a:off x="8109532" y="5835182"/>
            <a:ext cx="3520493" cy="307777"/>
          </a:xfrm>
          <a:prstGeom prst="rect">
            <a:avLst/>
          </a:prstGeom>
          <a:noFill/>
        </p:spPr>
        <p:txBody>
          <a:bodyPr wrap="square" rtlCol="0">
            <a:spAutoFit/>
          </a:bodyPr>
          <a:lstStyle/>
          <a:p>
            <a:pPr algn="r"/>
            <a:r>
              <a:rPr lang="de-DE" sz="1400" i="1" dirty="0">
                <a:solidFill>
                  <a:schemeClr val="bg1"/>
                </a:solidFill>
              </a:rPr>
              <a:t>[01] </a:t>
            </a:r>
            <a:r>
              <a:rPr lang="bg-BG" sz="1400" i="1" dirty="0" smtClean="0">
                <a:solidFill>
                  <a:schemeClr val="bg1"/>
                </a:solidFill>
              </a:rPr>
              <a:t>Стълбовете на сътворението</a:t>
            </a:r>
            <a:endParaRPr lang="de-DE" sz="1400" i="1" dirty="0">
              <a:solidFill>
                <a:schemeClr val="bg1"/>
              </a:solidFill>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117614" y="1384804"/>
            <a:ext cx="5624375" cy="4670509"/>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bg-BG" sz="2000" dirty="0"/>
              <a:t>Какво ще кажете за всички други </a:t>
            </a:r>
            <a:r>
              <a:rPr lang="bg-BG" sz="2000" b="1" dirty="0"/>
              <a:t>процеси на </a:t>
            </a:r>
            <a:r>
              <a:rPr lang="bg-BG" sz="2000" b="1" dirty="0" smtClean="0"/>
              <a:t>нуклеосинтез?</a:t>
            </a:r>
          </a:p>
          <a:p>
            <a:pPr marL="342900" indent="-342900">
              <a:spcAft>
                <a:spcPts val="900"/>
              </a:spcAft>
              <a:buFont typeface="Arial" panose="020B0604020202020204" pitchFamily="34" charset="0"/>
              <a:buChar char="•"/>
            </a:pPr>
            <a:r>
              <a:rPr lang="bg-BG" sz="2000" b="1" dirty="0" smtClean="0"/>
              <a:t>Как еволюира галактиката</a:t>
            </a:r>
            <a:r>
              <a:rPr lang="en-GB" sz="2000" b="1" dirty="0" smtClean="0"/>
              <a:t>?</a:t>
            </a:r>
            <a:endParaRPr lang="en-GB" sz="2000" b="1" dirty="0"/>
          </a:p>
          <a:p>
            <a:pPr marL="342900" indent="-342900">
              <a:spcAft>
                <a:spcPts val="900"/>
              </a:spcAft>
              <a:buFont typeface="Arial" panose="020B0604020202020204" pitchFamily="34" charset="0"/>
              <a:buChar char="•"/>
            </a:pPr>
            <a:r>
              <a:rPr lang="bg-BG" sz="2000" dirty="0" smtClean="0"/>
              <a:t>Какво се случва в </a:t>
            </a:r>
            <a:r>
              <a:rPr lang="bg-BG" sz="2000" b="1" dirty="0" smtClean="0"/>
              <a:t>неутронна звезда </a:t>
            </a:r>
            <a:r>
              <a:rPr lang="bg-BG" sz="2000" dirty="0" smtClean="0"/>
              <a:t>и през периода на сливане на неутронната звезда</a:t>
            </a:r>
            <a:r>
              <a:rPr lang="en-GB" sz="2000" dirty="0" smtClean="0"/>
              <a:t>?</a:t>
            </a:r>
            <a:endParaRPr lang="en-GB" sz="2000" dirty="0"/>
          </a:p>
          <a:p>
            <a:pPr marL="342900" indent="-342900">
              <a:spcAft>
                <a:spcPts val="900"/>
              </a:spcAft>
              <a:buFont typeface="Arial" panose="020B0604020202020204" pitchFamily="34" charset="0"/>
              <a:buChar char="•"/>
            </a:pPr>
            <a:r>
              <a:rPr lang="bg-BG" sz="2000" dirty="0" smtClean="0"/>
              <a:t>Откъде всъщност идват </a:t>
            </a:r>
            <a:r>
              <a:rPr lang="bg-BG" sz="2000" b="1" dirty="0" smtClean="0"/>
              <a:t>първите елементи</a:t>
            </a:r>
            <a:r>
              <a:rPr lang="en-GB" sz="2000" b="1" dirty="0" smtClean="0"/>
              <a:t>?</a:t>
            </a:r>
            <a:endParaRPr lang="en-GB" sz="2000" b="1" dirty="0"/>
          </a:p>
          <a:p>
            <a:pPr marL="342900" indent="-342900">
              <a:spcAft>
                <a:spcPts val="900"/>
              </a:spcAft>
              <a:buFont typeface="Arial" panose="020B0604020202020204" pitchFamily="34" charset="0"/>
              <a:buChar char="•"/>
            </a:pPr>
            <a:r>
              <a:rPr lang="bg-BG" sz="2000" dirty="0" smtClean="0"/>
              <a:t>Какво можем да научим за </a:t>
            </a:r>
            <a:r>
              <a:rPr lang="bg-BG" sz="2000" b="1" dirty="0" smtClean="0"/>
              <a:t>Големия взрив</a:t>
            </a:r>
            <a:r>
              <a:rPr lang="bg-BG" sz="2000" dirty="0" smtClean="0"/>
              <a:t> с помощта на ядрената астрофизика</a:t>
            </a:r>
            <a:r>
              <a:rPr lang="en-GB" sz="2000" dirty="0" smtClean="0"/>
              <a:t>?</a:t>
            </a:r>
            <a:endParaRPr lang="en-GB" sz="2000" dirty="0"/>
          </a:p>
          <a:p>
            <a:pPr marL="342900" indent="-342900">
              <a:spcAft>
                <a:spcPts val="900"/>
              </a:spcAft>
              <a:buFont typeface="Wingdings" panose="05000000000000000000" pitchFamily="2" charset="2"/>
              <a:buChar char="Ø"/>
            </a:pPr>
            <a:r>
              <a:rPr lang="bg-BG" sz="2000" i="1" dirty="0"/>
              <a:t>Днес само надраскахме повърхността на света на ядрената астрофизика!</a:t>
            </a:r>
            <a:endParaRPr lang="en-GB" sz="2000" b="1" i="1" dirty="0"/>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xit" presetSubtype="0" fill="hold"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xit" presetSubtype="0" fill="hold"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500"/>
                                        <p:tgtEl>
                                          <p:spTgt spid="7">
                                            <p:txEl>
                                              <p:pRg st="3" end="3"/>
                                            </p:txEl>
                                          </p:spTgt>
                                        </p:tgtEl>
                                      </p:cBhvr>
                                    </p:animEffec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fade">
                                      <p:cBhvr>
                                        <p:cTn id="45" dur="500"/>
                                        <p:tgtEl>
                                          <p:spTgt spid="7">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xit" presetSubtype="0" fill="hold"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bg-BG" sz="3600" cap="small" dirty="0" smtClean="0">
                <a:solidFill>
                  <a:schemeClr val="bg1"/>
                </a:solidFill>
                <a:effectLst>
                  <a:outerShdw blurRad="38100" dist="38100" dir="2700000" algn="tl">
                    <a:srgbClr val="000000">
                      <a:alpha val="43137"/>
                    </a:srgbClr>
                  </a:outerShdw>
                </a:effectLst>
                <a:latin typeface="+mj-lt"/>
                <a:ea typeface="Source Sans Pro" panose="020B0503030403020204" pitchFamily="34" charset="0"/>
              </a:rPr>
              <a:t>Краят на пътешествието през елементите</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2805</TotalTime>
  <Words>4882</Words>
  <Application>Microsoft Office PowerPoint</Application>
  <PresentationFormat>Widescreen</PresentationFormat>
  <Paragraphs>640</Paragraphs>
  <Slides>98</Slides>
  <Notes>73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98</vt:i4>
      </vt:variant>
    </vt:vector>
  </HeadingPairs>
  <TitlesOfParts>
    <vt:vector size="110" baseType="lpstr">
      <vt:lpstr>Calibri</vt:lpstr>
      <vt:lpstr>Arial Unicode MS</vt:lpstr>
      <vt:lpstr>Symbol</vt:lpstr>
      <vt:lpstr>MS PGothic</vt:lpstr>
      <vt:lpstr>Arial</vt:lpstr>
      <vt:lpstr>Open Sans</vt:lpstr>
      <vt:lpstr>Wingdings</vt:lpstr>
      <vt:lpstr>Cambria Math</vt:lpstr>
      <vt:lpstr>Source Sans Pro</vt:lpstr>
      <vt:lpstr>TUD_2018_16zu9</vt:lpstr>
      <vt:lpstr>chapter</vt:lpstr>
      <vt:lpstr>Benutzerdefiniertes Design</vt:lpstr>
      <vt:lpstr>PowerPoint Presentation</vt:lpstr>
      <vt:lpstr>PowerPoint Presentation</vt:lpstr>
      <vt:lpstr>Времеви график</vt:lpstr>
      <vt:lpstr>PowerPoint Presentation</vt:lpstr>
      <vt:lpstr>PowerPoint Presentation</vt:lpstr>
      <vt:lpstr>PowerPoint Presentation</vt:lpstr>
      <vt:lpstr>Мозъчна атака</vt:lpstr>
      <vt:lpstr>PowerPoint Presentation</vt:lpstr>
      <vt:lpstr>Какво е ядрената астрофизика?</vt:lpstr>
      <vt:lpstr>PowerPoint Presentation</vt:lpstr>
      <vt:lpstr>Елементите в Античността (ок. 350 г. пр.н.е.)</vt:lpstr>
      <vt:lpstr>Елементите в Античността (ок. 350 пр.н.е.)</vt:lpstr>
      <vt:lpstr>Елементите в Алхимията</vt:lpstr>
      <vt:lpstr>Елементите в Алхимията</vt:lpstr>
      <vt:lpstr>Еволюция на Периодичната таблица</vt:lpstr>
      <vt:lpstr>Периодичната таблица на елементите</vt:lpstr>
      <vt:lpstr>Обилия на химическите елементи (Слънчева система</vt:lpstr>
      <vt:lpstr>PowerPoint Presentation</vt:lpstr>
      <vt:lpstr>Обилия на химическите елементи</vt:lpstr>
      <vt:lpstr>PowerPoint Presentation</vt:lpstr>
      <vt:lpstr>PowerPoint Presentation</vt:lpstr>
      <vt:lpstr>PowerPoint Presentation</vt:lpstr>
      <vt:lpstr>Атомното ядро</vt:lpstr>
      <vt:lpstr>Означаване на атомните ядра</vt:lpstr>
      <vt:lpstr>Означаване на атомните ядра</vt:lpstr>
      <vt:lpstr>Означаване на атомните ядра</vt:lpstr>
      <vt:lpstr>Означаване на атомните ядра</vt:lpstr>
      <vt:lpstr>Означаване на атомните ядра</vt:lpstr>
      <vt:lpstr>Означаване на атомните ядра</vt:lpstr>
      <vt:lpstr>PowerPoint Presentation</vt:lpstr>
      <vt:lpstr>Ядрени реакции</vt:lpstr>
      <vt:lpstr>Ядрени реакции</vt:lpstr>
      <vt:lpstr>Ядрени реакции</vt:lpstr>
      <vt:lpstr>PowerPoint Presentation</vt:lpstr>
      <vt:lpstr>Свързваща енергия</vt:lpstr>
      <vt:lpstr>Свързваща енергия</vt:lpstr>
      <vt:lpstr>Таблица на нуклидите</vt:lpstr>
      <vt:lpstr>Ядрени реакции</vt:lpstr>
      <vt:lpstr>PowerPoint Presentation</vt:lpstr>
      <vt:lpstr>PowerPoint Presentation</vt:lpstr>
      <vt:lpstr>Еволюция на звездите</vt:lpstr>
      <vt:lpstr>PowerPoint Presentation</vt:lpstr>
      <vt:lpstr>Еволюция на звездите</vt:lpstr>
      <vt:lpstr>Еволюция на звездите</vt:lpstr>
      <vt:lpstr>Еволюция на звездите</vt:lpstr>
      <vt:lpstr>Еволюция на звездите</vt:lpstr>
      <vt:lpstr>Еволюция на звездите</vt:lpstr>
      <vt:lpstr>Еволюция на звездите</vt:lpstr>
      <vt:lpstr>Еволюция на звездите</vt:lpstr>
      <vt:lpstr>Еволюция на звездите</vt:lpstr>
      <vt:lpstr>PowerPoint Presentation</vt:lpstr>
      <vt:lpstr>Историята на нашето Слънце</vt:lpstr>
      <vt:lpstr>Историята на нашето Слънце</vt:lpstr>
      <vt:lpstr>Историята на нашето Слънце</vt:lpstr>
      <vt:lpstr>Историята на нашето Слънце</vt:lpstr>
      <vt:lpstr>Историята на нашето Слънце</vt:lpstr>
      <vt:lpstr>Историята на нашето Слънце</vt:lpstr>
      <vt:lpstr>Историята на нашето Слънце</vt:lpstr>
      <vt:lpstr>Обилия на химическите елементи (Слънчева система)</vt:lpstr>
      <vt:lpstr>Обилия на химическите елементи (Слънчева система)</vt:lpstr>
      <vt:lpstr>Обилия на химическите елементи (Слънчева система)</vt:lpstr>
      <vt:lpstr>Свързваща енергия</vt:lpstr>
      <vt:lpstr>Свързваща енергия</vt:lpstr>
      <vt:lpstr>PowerPoint Presentation</vt:lpstr>
      <vt:lpstr>PowerPoint Presentation</vt:lpstr>
      <vt:lpstr>Захващане на неутрони</vt:lpstr>
      <vt:lpstr>Захващане на неутрони</vt:lpstr>
      <vt:lpstr>Настолна игра нуклидна надпревара</vt:lpstr>
      <vt:lpstr>Настолна игра нуклидна надпревара</vt:lpstr>
      <vt:lpstr>Настолна игра нуклидна надпревара</vt:lpstr>
      <vt:lpstr>Настолна игра нуклидна надпревара</vt:lpstr>
      <vt:lpstr>Настолна игра нуклидна надпревара</vt:lpstr>
      <vt:lpstr>PowerPoint Presentation</vt:lpstr>
      <vt:lpstr>S- и R-процеси</vt:lpstr>
      <vt:lpstr>R-процес в действие</vt:lpstr>
      <vt:lpstr>PowerPoint Presentation</vt:lpstr>
      <vt:lpstr>Източници на неутрони</vt:lpstr>
      <vt:lpstr>PowerPoint Presentation</vt:lpstr>
      <vt:lpstr>PowerPoint Presentation</vt:lpstr>
      <vt:lpstr>Измерване на ядрените реакции</vt:lpstr>
      <vt:lpstr>Измерване на ядрените реакции</vt:lpstr>
      <vt:lpstr>Цел на измерването</vt:lpstr>
      <vt:lpstr>Енергия на фотона</vt:lpstr>
      <vt:lpstr>Енергия на фотона</vt:lpstr>
      <vt:lpstr>Енергия на фотона</vt:lpstr>
      <vt:lpstr>Енергия на фотона</vt:lpstr>
      <vt:lpstr>Диаграма на преходи</vt:lpstr>
      <vt:lpstr>Напречно сечение</vt:lpstr>
      <vt:lpstr>Напречно сечение</vt:lpstr>
      <vt:lpstr>Скорост на реакция</vt:lpstr>
      <vt:lpstr>Скорост на реакция</vt:lpstr>
      <vt:lpstr>Неточности </vt:lpstr>
      <vt:lpstr>Обобщение</vt:lpstr>
      <vt:lpstr>Обобщение</vt:lpstr>
      <vt:lpstr>Обобщение</vt:lpstr>
      <vt:lpstr>Мозъчна атака</vt:lpstr>
      <vt:lpstr>Много отворени въпроси</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lastModifiedBy>Windows User</cp:lastModifiedBy>
  <cp:revision>2427</cp:revision>
  <dcterms:created xsi:type="dcterms:W3CDTF">2018-06-15T09:17:35Z</dcterms:created>
  <dcterms:modified xsi:type="dcterms:W3CDTF">2022-12-09T14:48:36Z</dcterms:modified>
</cp:coreProperties>
</file>