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Cambria Math" panose="02040503050406030204" pitchFamily="18" charset="0"/>
      <p:regular r:id="rId108"/>
    </p:embeddedFont>
    <p:embeddedFont>
      <p:font typeface="Open Sans" panose="020B0606030504020204" pitchFamily="34" charset="0"/>
      <p:regular r:id="rId109"/>
      <p:bold r:id="rId110"/>
      <p:italic r:id="rId111"/>
      <p:boldItalic r:id="rId112"/>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100" d="100"/>
          <a:sy n="100" d="100"/>
        </p:scale>
        <p:origin x="1062" y="96"/>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30.11.2022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30.11.2022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Gestión de formatos de texto</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Notas para los facilitadores:</a:t>
            </a:r>
          </a:p>
          <a:p>
            <a:pPr marL="171450" indent="-171450">
              <a:buFont typeface="Arial" panose="020B0604020202020204" pitchFamily="34" charset="0"/>
              <a:buChar char="•"/>
            </a:pPr>
            <a:r>
              <a:rPr lang="en-GB" dirty="0"/>
              <a:t>Este horario es sólo una sugerencia</a:t>
            </a:r>
          </a:p>
          <a:p>
            <a:pPr marL="171450" indent="-171450">
              <a:buFont typeface="Arial" panose="020B0604020202020204" pitchFamily="34" charset="0"/>
              <a:buChar char="•"/>
            </a:pPr>
            <a:r>
              <a:rPr lang="en-GB" dirty="0"/>
              <a:t>Introduzca las horas en la columna Hora y reprograme las pausas según sea necesario.</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Aspecto de la naturaleza de la ciencia: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Aristóteles nunca probó experimentalmente sus teorías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Aristóteles diseñó ideas filosóficas naturales con el objetivo de crear descripciones holísticas del mundo.</a:t>
            </a:r>
            <a:br>
              <a:rPr lang="en-GB" dirty="0"/>
            </a:br>
            <a:r>
              <a:rPr lang="en-GB" dirty="0"/>
              <a:t>Aquí se puede dar el ejemplo adicional de que combinó su concepto de los cuatro Elementos con un concepto de Gravitación:</a:t>
            </a:r>
            <a:br>
              <a:rPr lang="en-GB" dirty="0"/>
            </a:br>
            <a:r>
              <a:rPr lang="en-GB" dirty="0"/>
              <a:t>Según él, un objeto que tiene una gran masa debe consistir en una gran proporción de tierra.</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Aspecto de la naturaleza de la ciencia: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Esta cita de Paracelso es un gran ejemplo de planteamientos no científicos. Contradice por completo los principios modernos del desarrollo científico (por ejemplo, el principio de falsificación de Karl Popper).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Notas para los facilitadores:</a:t>
            </a:r>
          </a:p>
          <a:p>
            <a:pPr marL="171450" indent="-171450">
              <a:buFont typeface="Arial" panose="020B0604020202020204" pitchFamily="34" charset="0"/>
              <a:buChar char="•"/>
            </a:pPr>
            <a:r>
              <a:rPr lang="en-GB" dirty="0"/>
              <a:t>Explica la escala logarítmica</a:t>
            </a:r>
          </a:p>
          <a:p>
            <a:pPr marL="171450" indent="-171450">
              <a:buFont typeface="Arial" panose="020B0604020202020204" pitchFamily="34" charset="0"/>
              <a:buChar char="•"/>
            </a:pPr>
            <a:r>
              <a:rPr lang="en-GB" dirty="0"/>
              <a:t>las abundancias químicas son uno de los observables más importantes de la Astrofísica nuclear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esta Tarea vuelva a la diapositiva anterior para mostrar la imagen más grande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 que los alumnos deben notar: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general, la abundancia disminuye al aumentar el número atómico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Hay un pico en Hierro, marcado con la línea gris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Una brecha en el litio y el berilio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algunos Elementos, la abundancia es Cero (Usted podría lanzar la pregunta en la sala: "¿Cómo sabemos que estos Elementos existen realmente?")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abundancia es mayor para los elementos con número atómico par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 tienes que explicar las observaciones. Pero aquí puedes decirles, que descubriremos las razones de esta abundancia química durante la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Recomendamos descargar el vídeo de antemano. ¡Prepárate siempre para una mala conexión a internet!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Este vídeo es sólo un breve Camera Tour sin comentarios por un laboratorio subterráneo de aceleradores de iones. Si quieres, aquí ya puedes explicar parte del equipo, pero esto se profundizará más adelante en la clase magistral. El objetivo principal del vídeo 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dar a los estudiantes una idea de este tipo de laboratorio (sin explicar necesariamente nada)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plantear preguntas que se responderán más adelante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¿Por qué el laboratorio es subterráneo?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qué sirve el equipamiento?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¿Qué tiene que ver con la observación de los procesos en las estrellas?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estudiantes avanzados: Discutir críticamente el modelo atómico de Bohr y echar un breve vistazo a las propiedades de la mecánica cuántica.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representación (anticuada) con las órbitas de los electrones se utiliza aquí sólo para enlazar con la imagen de los átomos que muchos estudiantes tienen de las clases de química. Siéntase libre de eliminarla.</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Es muy </a:t>
            </a:r>
            <a:r>
              <a:rPr lang="en-GB" dirty="0"/>
              <a:t>importante que los alumnos hayan comprendido y sepan utilizar la notación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Dales </a:t>
            </a:r>
            <a:r>
              <a:rPr lang="de-DE" dirty="0" err="1"/>
              <a:t>unos minutos </a:t>
            </a:r>
            <a:r>
              <a:rPr lang="de-DE" dirty="0" err="1"/>
              <a:t>para </a:t>
            </a:r>
            <a:r>
              <a:rPr lang="de-DE" dirty="0" err="1"/>
              <a:t>explorar </a:t>
            </a:r>
            <a:r>
              <a:rPr lang="de-DE" dirty="0" err="1"/>
              <a:t>la </a:t>
            </a:r>
            <a:r>
              <a:rPr lang="de-DE" dirty="0" err="1"/>
              <a:t>tabla </a:t>
            </a:r>
            <a:r>
              <a:rPr lang="de-DE" dirty="0" err="1"/>
              <a:t>interactiva </a:t>
            </a:r>
            <a:r>
              <a:rPr lang="de-DE" dirty="0" err="1"/>
              <a:t>de nucleidos</a:t>
            </a:r>
            <a:r>
              <a:rPr lang="de-DE" dirty="0"/>
              <a:t>. </a:t>
            </a:r>
            <a:r>
              <a:rPr lang="de-DE" dirty="0" err="1"/>
              <a:t>Utilízala </a:t>
            </a:r>
            <a:r>
              <a:rPr lang="de-DE" dirty="0"/>
              <a:t>como </a:t>
            </a:r>
            <a:r>
              <a:rPr lang="de-DE" dirty="0" err="1"/>
              <a:t>transición </a:t>
            </a:r>
            <a:r>
              <a:rPr lang="de-DE" dirty="0" err="1"/>
              <a:t>a </a:t>
            </a:r>
            <a:r>
              <a:rPr lang="de-DE" dirty="0" err="1"/>
              <a:t>la </a:t>
            </a:r>
            <a:r>
              <a:rPr lang="de-DE" dirty="0" err="1"/>
              <a:t>siguiente </a:t>
            </a:r>
            <a:r>
              <a:rPr lang="de-DE" dirty="0" err="1"/>
              <a:t>tarea </a:t>
            </a:r>
            <a:r>
              <a:rPr lang="de-DE" dirty="0" err="1"/>
              <a:t>con </a:t>
            </a:r>
            <a:r>
              <a:rPr lang="de-DE" dirty="0" err="1"/>
              <a:t>las </a:t>
            </a:r>
            <a:r>
              <a:rPr lang="de-DE" dirty="0" err="1"/>
              <a:t>reacciones nucleares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Mientras los alumnos trabajan en las tareas de expertos, compruebe que lo tienen todo correcto antes de compartir sus resultados con los grupos de origen.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Aquí </a:t>
            </a:r>
            <a:r>
              <a:rPr lang="de-DE" dirty="0" err="1"/>
              <a:t>tratamos </a:t>
            </a:r>
            <a:r>
              <a:rPr lang="de-DE" dirty="0"/>
              <a:t>de descomponer </a:t>
            </a:r>
            <a:r>
              <a:rPr lang="de-DE" dirty="0"/>
              <a:t>todos los </a:t>
            </a:r>
            <a:r>
              <a:rPr lang="de-DE" dirty="0" err="1"/>
              <a:t>procesos nucleares </a:t>
            </a:r>
            <a:r>
              <a:rPr lang="de-DE" dirty="0" err="1"/>
              <a:t>para </a:t>
            </a:r>
            <a:r>
              <a:rPr lang="de-DE" dirty="0" err="1"/>
              <a:t>explicarlos </a:t>
            </a:r>
            <a:r>
              <a:rPr lang="de-DE" dirty="0"/>
              <a:t>sólo </a:t>
            </a:r>
            <a:r>
              <a:rPr lang="de-DE" dirty="0" err="1"/>
              <a:t>con </a:t>
            </a:r>
            <a:r>
              <a:rPr lang="de-DE" dirty="0" err="1"/>
              <a:t>el </a:t>
            </a:r>
            <a:r>
              <a:rPr lang="de-DE" dirty="0" err="1"/>
              <a:t>concepto </a:t>
            </a:r>
            <a:r>
              <a:rPr lang="de-DE" dirty="0" err="1"/>
              <a:t>de </a:t>
            </a:r>
            <a:r>
              <a:rPr lang="de-DE" dirty="0"/>
              <a:t>Energía de enlace. </a:t>
            </a:r>
            <a:r>
              <a:rPr lang="en-GB" dirty="0"/>
              <a:t>Aunque se trata de una gran simplificación, ayuda a centrar el contenido.</a:t>
            </a:r>
            <a:br>
              <a:rPr lang="en-GB" dirty="0"/>
            </a:br>
            <a:r>
              <a:rPr lang="en-GB" dirty="0"/>
              <a:t>Explícales que los núcleos atómicos "quieren" pasar a un estado más estable y que para alcanzarlo se utilizan procesos nucleares.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Después de </a:t>
            </a:r>
            <a:r>
              <a:rPr lang="de-DE" dirty="0" err="1"/>
              <a:t>la </a:t>
            </a:r>
            <a:r>
              <a:rPr lang="de-DE" dirty="0"/>
              <a:t>Parte de Evolución Estelar </a:t>
            </a:r>
            <a:r>
              <a:rPr lang="de-DE" dirty="0" err="1"/>
              <a:t>se utilizará </a:t>
            </a:r>
            <a:r>
              <a:rPr lang="de-DE" dirty="0"/>
              <a:t>el Concepto </a:t>
            </a:r>
            <a:r>
              <a:rPr lang="de-DE" dirty="0" err="1"/>
              <a:t>de </a:t>
            </a:r>
            <a:r>
              <a:rPr lang="de-DE" dirty="0"/>
              <a:t>Energía de Enlace </a:t>
            </a:r>
            <a:r>
              <a:rPr lang="de-DE" dirty="0" err="1"/>
              <a:t>para </a:t>
            </a:r>
            <a:r>
              <a:rPr lang="de-DE" dirty="0" err="1"/>
              <a:t>explicar </a:t>
            </a:r>
            <a:r>
              <a:rPr lang="de-DE" dirty="0" err="1"/>
              <a:t>las </a:t>
            </a:r>
            <a:r>
              <a:rPr lang="de-DE" dirty="0" err="1"/>
              <a:t>abundancias </a:t>
            </a:r>
            <a:r>
              <a:rPr lang="de-DE" dirty="0"/>
              <a:t>químicas. Pero en </a:t>
            </a:r>
            <a:r>
              <a:rPr lang="de-DE" dirty="0" err="1"/>
              <a:t>este</a:t>
            </a:r>
            <a:r>
              <a:rPr lang="de-DE" dirty="0"/>
              <a:t> </a:t>
            </a:r>
            <a:r>
              <a:rPr lang="de-DE" dirty="0" err="1"/>
              <a:t>punto </a:t>
            </a:r>
            <a:r>
              <a:rPr lang="de-DE" dirty="0" err="1"/>
              <a:t>ya se </a:t>
            </a:r>
            <a:r>
              <a:rPr lang="de-DE" dirty="0" err="1"/>
              <a:t>podría </a:t>
            </a:r>
            <a:r>
              <a:rPr lang="de-DE" dirty="0" err="1"/>
              <a:t>explicar </a:t>
            </a:r>
            <a:r>
              <a:rPr lang="de-DE" dirty="0" err="1"/>
              <a:t>el </a:t>
            </a:r>
            <a:r>
              <a:rPr lang="de-DE" dirty="0"/>
              <a:t>Pico de Hierro y la Brecha de Litio.</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Puedes acceder a la vista 3D con el icono de la parte superior derecha con las cuatro barras. Puedes desplazar y girar la vista, para echar un vistazo al valle de estabilidad.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 quiere simplificarlo, utilice la analogía del "monopatín en un halfpipe". El monopatín quiere ir al "estado más bajo" en medio del tubo y no sube salvo cuando se excita. En general, cuanto más alejado del valle se encuentra el nucleido, más inestable es. Lo mismo ocurre con el Skateboard, que es más rápido si empieza en la parte superior del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Utilice </a:t>
            </a:r>
            <a:r>
              <a:rPr lang="de-DE" dirty="0" err="1"/>
              <a:t>esta </a:t>
            </a:r>
            <a:r>
              <a:rPr lang="de-DE" dirty="0" err="1"/>
              <a:t>ilustración </a:t>
            </a:r>
            <a:r>
              <a:rPr lang="de-DE" dirty="0"/>
              <a:t>del Diagrama de </a:t>
            </a:r>
            <a:r>
              <a:rPr lang="de-DE" dirty="0" err="1"/>
              <a:t>Hertzsprung-Russell </a:t>
            </a:r>
            <a:r>
              <a:rPr lang="de-DE" dirty="0" err="1"/>
              <a:t>para </a:t>
            </a:r>
            <a:r>
              <a:rPr lang="de-DE" dirty="0" err="1"/>
              <a:t>la </a:t>
            </a:r>
            <a:r>
              <a:rPr lang="de-DE" dirty="0" err="1"/>
              <a:t>motivación </a:t>
            </a:r>
            <a:r>
              <a:rPr lang="de-DE" dirty="0" err="1"/>
              <a:t>de la </a:t>
            </a:r>
            <a:r>
              <a:rPr lang="de-DE" dirty="0" err="1"/>
              <a:t>siguiente </a:t>
            </a:r>
            <a:r>
              <a:rPr lang="de-DE" dirty="0" err="1"/>
              <a:t>conferencia</a:t>
            </a:r>
            <a:r>
              <a:rPr lang="de-DE" dirty="0"/>
              <a:t>. </a:t>
            </a:r>
            <a:r>
              <a:rPr lang="de-DE" dirty="0" err="1"/>
              <a:t>¿De dónde procede </a:t>
            </a:r>
            <a:r>
              <a:rPr lang="de-DE" dirty="0" err="1"/>
              <a:t>esta </a:t>
            </a:r>
            <a:r>
              <a:rPr lang="de-DE" dirty="0" err="1"/>
              <a:t>estructura</a:t>
            </a:r>
            <a:r>
              <a:rPr lang="de-DE" dirty="0"/>
              <a:t>? </a:t>
            </a:r>
            <a:r>
              <a:rPr lang="de-DE" dirty="0" err="1"/>
              <a:t>¿Por qué </a:t>
            </a:r>
            <a:r>
              <a:rPr lang="de-DE" dirty="0" err="1"/>
              <a:t>las estrellas </a:t>
            </a:r>
            <a:r>
              <a:rPr lang="de-DE" dirty="0"/>
              <a:t>no </a:t>
            </a:r>
            <a:r>
              <a:rPr lang="de-DE" dirty="0" err="1"/>
              <a:t>están distribuidas </a:t>
            </a:r>
            <a:r>
              <a:rPr lang="de-DE" dirty="0" err="1"/>
              <a:t>uniformemente</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Notas para los facilitadores:</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En </a:t>
            </a:r>
            <a:r>
              <a:rPr lang="de-DE" sz="1200" dirty="0" err="1">
                <a:latin typeface="Open Sans" panose="020B0606030504020204" pitchFamily="34" charset="0"/>
                <a:ea typeface="Open Sans" panose="020B0606030504020204" pitchFamily="34" charset="0"/>
                <a:cs typeface="Open Sans" panose="020B0606030504020204" pitchFamily="34" charset="0"/>
              </a:rPr>
              <a:t>las siguientes </a:t>
            </a:r>
            <a:r>
              <a:rPr lang="de-DE" sz="1200" dirty="0" err="1">
                <a:latin typeface="Open Sans" panose="020B0606030504020204" pitchFamily="34" charset="0"/>
                <a:ea typeface="Open Sans" panose="020B0606030504020204" pitchFamily="34" charset="0"/>
                <a:cs typeface="Open Sans" panose="020B0606030504020204" pitchFamily="34" charset="0"/>
              </a:rPr>
              <a:t>diapositivas </a:t>
            </a:r>
            <a:r>
              <a:rPr lang="de-DE" sz="1200" dirty="0" err="1">
                <a:latin typeface="Open Sans" panose="020B0606030504020204" pitchFamily="34" charset="0"/>
                <a:ea typeface="Open Sans" panose="020B0606030504020204" pitchFamily="34" charset="0"/>
                <a:cs typeface="Open Sans" panose="020B0606030504020204" pitchFamily="34" charset="0"/>
              </a:rPr>
              <a:t>se utilizan </a:t>
            </a:r>
            <a:r>
              <a:rPr lang="de-DE" sz="1200" dirty="0">
                <a:latin typeface="Open Sans" panose="020B0606030504020204" pitchFamily="34" charset="0"/>
                <a:ea typeface="Open Sans" panose="020B0606030504020204" pitchFamily="34" charset="0"/>
                <a:cs typeface="Open Sans" panose="020B0606030504020204" pitchFamily="34" charset="0"/>
              </a:rPr>
              <a:t>varias </a:t>
            </a:r>
            <a:r>
              <a:rPr lang="de-DE" sz="1200" dirty="0" err="1">
                <a:latin typeface="Open Sans" panose="020B0606030504020204" pitchFamily="34" charset="0"/>
                <a:ea typeface="Open Sans" panose="020B0606030504020204" pitchFamily="34" charset="0"/>
                <a:cs typeface="Open Sans" panose="020B0606030504020204" pitchFamily="34" charset="0"/>
              </a:rPr>
              <a:t>imágenes </a:t>
            </a:r>
            <a:r>
              <a:rPr lang="de-DE" sz="1200" dirty="0" err="1">
                <a:latin typeface="Open Sans" panose="020B0606030504020204" pitchFamily="34" charset="0"/>
                <a:ea typeface="Open Sans" panose="020B0606030504020204" pitchFamily="34" charset="0"/>
                <a:cs typeface="Open Sans" panose="020B0606030504020204" pitchFamily="34" charset="0"/>
              </a:rPr>
              <a:t>para mostrar </a:t>
            </a:r>
            <a:r>
              <a:rPr lang="de-DE" sz="1200" dirty="0">
                <a:latin typeface="Open Sans" panose="020B0606030504020204" pitchFamily="34" charset="0"/>
                <a:ea typeface="Open Sans" panose="020B0606030504020204" pitchFamily="34" charset="0"/>
                <a:cs typeface="Open Sans" panose="020B0606030504020204" pitchFamily="34" charset="0"/>
              </a:rPr>
              <a:t>diferentes </a:t>
            </a:r>
            <a:r>
              <a:rPr lang="de-DE" sz="1200" dirty="0" err="1">
                <a:latin typeface="Open Sans" panose="020B0606030504020204" pitchFamily="34" charset="0"/>
                <a:ea typeface="Open Sans" panose="020B0606030504020204" pitchFamily="34" charset="0"/>
                <a:cs typeface="Open Sans" panose="020B0606030504020204" pitchFamily="34" charset="0"/>
              </a:rPr>
              <a:t>objetos astr</a:t>
            </a:r>
            <a:r>
              <a:rPr lang="de-DE" sz="1200" dirty="0" err="1">
                <a:latin typeface="Open Sans" panose="020B0606030504020204" pitchFamily="34" charset="0"/>
                <a:ea typeface="Open Sans" panose="020B0606030504020204" pitchFamily="34" charset="0"/>
                <a:cs typeface="Open Sans" panose="020B0606030504020204" pitchFamily="34" charset="0"/>
              </a:rPr>
              <a:t>onómicos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Si </a:t>
            </a:r>
            <a:r>
              <a:rPr lang="de-DE" sz="1200" dirty="0" err="1">
                <a:latin typeface="Open Sans" panose="020B0606030504020204" pitchFamily="34" charset="0"/>
                <a:ea typeface="Open Sans" panose="020B0606030504020204" pitchFamily="34" charset="0"/>
                <a:cs typeface="Open Sans" panose="020B0606030504020204" pitchFamily="34" charset="0"/>
              </a:rPr>
              <a:t>lo desea, </a:t>
            </a:r>
            <a:r>
              <a:rPr lang="de-DE" sz="1200" dirty="0">
                <a:latin typeface="Open Sans" panose="020B0606030504020204" pitchFamily="34" charset="0"/>
                <a:ea typeface="Open Sans" panose="020B0606030504020204" pitchFamily="34" charset="0"/>
                <a:cs typeface="Open Sans" panose="020B0606030504020204" pitchFamily="34" charset="0"/>
              </a:rPr>
              <a:t>puede consultar </a:t>
            </a:r>
            <a:r>
              <a:rPr lang="de-DE" sz="1200" dirty="0" err="1">
                <a:latin typeface="Open Sans" panose="020B0606030504020204" pitchFamily="34" charset="0"/>
                <a:ea typeface="Open Sans" panose="020B0606030504020204" pitchFamily="34" charset="0"/>
                <a:cs typeface="Open Sans" panose="020B0606030504020204" pitchFamily="34" charset="0"/>
              </a:rPr>
              <a:t>las fuentes </a:t>
            </a:r>
            <a:r>
              <a:rPr lang="de-DE" sz="1200" dirty="0" err="1">
                <a:latin typeface="Open Sans" panose="020B0606030504020204" pitchFamily="34" charset="0"/>
                <a:ea typeface="Open Sans" panose="020B0606030504020204" pitchFamily="34" charset="0"/>
                <a:cs typeface="Open Sans" panose="020B0606030504020204" pitchFamily="34" charset="0"/>
              </a:rPr>
              <a:t>enlazadas </a:t>
            </a:r>
            <a:r>
              <a:rPr lang="de-DE" sz="1200" dirty="0">
                <a:latin typeface="Open Sans" panose="020B0606030504020204" pitchFamily="34" charset="0"/>
                <a:ea typeface="Open Sans" panose="020B0606030504020204" pitchFamily="34" charset="0"/>
                <a:cs typeface="Open Sans" panose="020B0606030504020204" pitchFamily="34" charset="0"/>
              </a:rPr>
              <a:t>y </a:t>
            </a:r>
            <a:r>
              <a:rPr lang="de-DE" sz="1200" dirty="0" err="1">
                <a:latin typeface="Open Sans" panose="020B0606030504020204" pitchFamily="34" charset="0"/>
                <a:ea typeface="Open Sans" panose="020B0606030504020204" pitchFamily="34" charset="0"/>
                <a:cs typeface="Open Sans" panose="020B0606030504020204" pitchFamily="34" charset="0"/>
              </a:rPr>
              <a:t>obtener información adicional</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 trabajas en el ámbito científico Utiliza la ronda de introducción para dar a los participantes una idea de tu trabajo y de tu vida cotidiana como científico.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Notas para los facilitadores:</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Notas para los facilitadores:</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Trate la cadena de reacción mostrada sólo en términos generales. No es necesario que los alumnos la memoricen.</a:t>
            </a:r>
          </a:p>
          <a:p>
            <a:pPr marL="171450" indent="-171450">
              <a:buFont typeface="Arial" panose="020B0604020202020204" pitchFamily="34" charset="0"/>
              <a:buChar char="•"/>
            </a:pPr>
            <a:r>
              <a:rPr lang="en-GB" dirty="0"/>
              <a:t>Explique el estado estable de una estrella: </a:t>
            </a:r>
            <a:r>
              <a:rPr lang="de-DE" dirty="0" err="1"/>
              <a:t>Fuerza </a:t>
            </a:r>
            <a:r>
              <a:rPr lang="de-DE" dirty="0" err="1"/>
              <a:t>gravitatoria </a:t>
            </a:r>
            <a:r>
              <a:rPr lang="de-DE" dirty="0"/>
              <a:t>= </a:t>
            </a:r>
            <a:r>
              <a:rPr lang="de-DE" dirty="0" err="1"/>
              <a:t>Presión de radiación</a:t>
            </a:r>
            <a:endParaRPr lang="de-DE" dirty="0"/>
          </a:p>
          <a:p>
            <a:pPr marL="457200" lvl="1" indent="0">
              <a:buFont typeface="Arial" panose="020B0604020202020204" pitchFamily="34" charset="0"/>
              <a:buNone/>
            </a:pPr>
            <a:r>
              <a:rPr lang="de-DE" dirty="0"/>
              <a:t>=&gt; </a:t>
            </a:r>
            <a:r>
              <a:rPr lang="en-GB" dirty="0"/>
              <a:t>¡La estrella necesita procesos de fusión para un estado estable!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Notas para los facilitadores:</a:t>
            </a:r>
          </a:p>
          <a:p>
            <a:pPr marL="171450" indent="-171450">
              <a:buFont typeface="Arial" panose="020B0604020202020204" pitchFamily="34" charset="0"/>
              <a:buChar char="•"/>
            </a:pPr>
            <a:r>
              <a:rPr lang="de-DE" dirty="0" err="1"/>
              <a:t>Estos </a:t>
            </a:r>
            <a:r>
              <a:rPr lang="de-DE" dirty="0" err="1"/>
              <a:t>objetos </a:t>
            </a:r>
            <a:r>
              <a:rPr lang="de-DE" dirty="0" err="1"/>
              <a:t>se utilizan como </a:t>
            </a:r>
            <a:r>
              <a:rPr lang="de-DE" dirty="0" err="1"/>
              <a:t>ejemplos </a:t>
            </a:r>
            <a:r>
              <a:rPr lang="de-DE" dirty="0" err="1"/>
              <a:t>para </a:t>
            </a:r>
            <a:r>
              <a:rPr lang="de-DE" dirty="0" err="1"/>
              <a:t>dar a </a:t>
            </a:r>
            <a:r>
              <a:rPr lang="de-DE" dirty="0" err="1"/>
              <a:t>los estudiantes </a:t>
            </a:r>
            <a:r>
              <a:rPr lang="de-DE" dirty="0"/>
              <a:t>una </a:t>
            </a:r>
            <a:r>
              <a:rPr lang="de-DE" dirty="0" err="1"/>
              <a:t>idea </a:t>
            </a:r>
            <a:r>
              <a:rPr lang="de-DE" dirty="0"/>
              <a:t>de </a:t>
            </a:r>
            <a:r>
              <a:rPr lang="de-DE" dirty="0"/>
              <a:t>los diferentes </a:t>
            </a:r>
            <a:r>
              <a:rPr lang="de-DE" dirty="0" err="1"/>
              <a:t>fenómenos </a:t>
            </a:r>
            <a:r>
              <a:rPr lang="de-DE" dirty="0" err="1"/>
              <a:t>de la </a:t>
            </a:r>
            <a:r>
              <a:rPr lang="de-DE" dirty="0" err="1"/>
              <a:t>evolución </a:t>
            </a:r>
            <a:r>
              <a:rPr lang="de-DE" dirty="0"/>
              <a:t>estelar.</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Notas para los facilitadores:</a:t>
            </a:r>
          </a:p>
          <a:p>
            <a:pPr marL="171450" indent="-171450">
              <a:buFont typeface="Arial" panose="020B0604020202020204" pitchFamily="34" charset="0"/>
              <a:buChar char="•"/>
            </a:pPr>
            <a:r>
              <a:rPr lang="en-GB" dirty="0"/>
              <a:t>El principio de estabilidad puede utilizarse para explicar por qué sólo algunas zonas del HRD están "ocupadas" por estrellas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Notas para los facilitadores:</a:t>
            </a:r>
          </a:p>
          <a:p>
            <a:pPr marL="171450" indent="-171450">
              <a:buFont typeface="Arial" panose="020B0604020202020204" pitchFamily="34" charset="0"/>
              <a:buChar char="•"/>
            </a:pPr>
            <a:r>
              <a:rPr lang="de-DE" dirty="0" err="1"/>
              <a:t>Ahora </a:t>
            </a:r>
            <a:r>
              <a:rPr lang="de-DE" dirty="0" err="1"/>
              <a:t>podemos </a:t>
            </a:r>
            <a:r>
              <a:rPr lang="de-DE" dirty="0" err="1"/>
              <a:t>utilizar </a:t>
            </a:r>
            <a:r>
              <a:rPr lang="de-DE" dirty="0" err="1"/>
              <a:t>nuestra </a:t>
            </a:r>
            <a:r>
              <a:rPr lang="de-DE" dirty="0" err="1"/>
              <a:t>comprensión </a:t>
            </a:r>
            <a:r>
              <a:rPr lang="de-DE" dirty="0" err="1"/>
              <a:t>de </a:t>
            </a:r>
            <a:r>
              <a:rPr lang="de-DE" dirty="0" err="1"/>
              <a:t>los </a:t>
            </a:r>
            <a:r>
              <a:rPr lang="de-DE" dirty="0" err="1"/>
              <a:t>procesos </a:t>
            </a:r>
            <a:r>
              <a:rPr lang="de-DE" dirty="0"/>
              <a:t>en </a:t>
            </a:r>
            <a:r>
              <a:rPr lang="de-DE" dirty="0" err="1"/>
              <a:t>las estrellas </a:t>
            </a:r>
            <a:r>
              <a:rPr lang="de-DE" dirty="0" err="1"/>
              <a:t>para </a:t>
            </a:r>
            <a:r>
              <a:rPr lang="de-DE" dirty="0" err="1"/>
              <a:t>explicar </a:t>
            </a:r>
            <a:r>
              <a:rPr lang="de-DE" dirty="0" err="1"/>
              <a:t>las </a:t>
            </a:r>
            <a:r>
              <a:rPr lang="de-DE" dirty="0" err="1"/>
              <a:t>abundancias de </a:t>
            </a:r>
            <a:r>
              <a:rPr lang="de-DE" dirty="0" err="1"/>
              <a:t>los elementos</a:t>
            </a:r>
            <a:r>
              <a:rPr lang="de-DE" dirty="0"/>
              <a:t>. </a:t>
            </a:r>
            <a:r>
              <a:rPr lang="de-DE" dirty="0"/>
              <a:t>La brecha de litio </a:t>
            </a:r>
            <a:r>
              <a:rPr lang="de-DE" dirty="0" err="1"/>
              <a:t>puede </a:t>
            </a:r>
            <a:r>
              <a:rPr lang="de-DE" dirty="0" err="1"/>
              <a:t>explicarse </a:t>
            </a:r>
            <a:r>
              <a:rPr lang="de-DE" dirty="0" err="1"/>
              <a:t>con </a:t>
            </a:r>
            <a:r>
              <a:rPr lang="de-DE" dirty="0" err="1"/>
              <a:t>el </a:t>
            </a:r>
            <a:r>
              <a:rPr lang="de-DE" dirty="0"/>
              <a:t>proceso 3a</a:t>
            </a:r>
            <a:r>
              <a:rPr lang="de-DE" dirty="0" err="1"/>
              <a:t>, que </a:t>
            </a:r>
            <a:r>
              <a:rPr lang="de-DE" dirty="0" err="1"/>
              <a:t>omite </a:t>
            </a:r>
            <a:r>
              <a:rPr lang="de-DE" dirty="0"/>
              <a:t>el Li y el Be. Be8 </a:t>
            </a:r>
            <a:r>
              <a:rPr lang="de-DE" dirty="0" err="1"/>
              <a:t>es </a:t>
            </a:r>
            <a:r>
              <a:rPr lang="de-DE" dirty="0"/>
              <a:t>solo un </a:t>
            </a:r>
            <a:r>
              <a:rPr lang="de-DE" dirty="0" err="1"/>
              <a:t>estado </a:t>
            </a:r>
            <a:r>
              <a:rPr lang="de-DE" dirty="0"/>
              <a:t>intermedio </a:t>
            </a:r>
            <a:r>
              <a:rPr lang="de-DE" dirty="0" err="1"/>
              <a:t>inestable </a:t>
            </a:r>
            <a:r>
              <a:rPr lang="de-DE" dirty="0"/>
              <a:t>(</a:t>
            </a:r>
            <a:r>
              <a:rPr lang="de-DE" dirty="0" err="1"/>
              <a:t>debido</a:t>
            </a:r>
            <a:r>
              <a:rPr lang="de-DE" dirty="0"/>
              <a:t> a </a:t>
            </a:r>
            <a:r>
              <a:rPr lang="de-DE" dirty="0" err="1"/>
              <a:t>la mayor </a:t>
            </a:r>
            <a:r>
              <a:rPr lang="de-DE" dirty="0"/>
              <a:t>energia de enlace </a:t>
            </a:r>
            <a:r>
              <a:rPr lang="de-DE" dirty="0"/>
              <a:t>del Helio)</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lvl="1" indent="-285750">
              <a:buFont typeface="Arial" panose="020B0604020202020204" pitchFamily="34" charset="0"/>
              <a:buChar char="•"/>
            </a:pPr>
            <a:r>
              <a:rPr lang="en-GB" dirty="0"/>
              <a:t>El término "</a:t>
            </a:r>
            <a:r>
              <a:rPr lang="en-GB" sz="1200" dirty="0"/>
              <a:t>procesos estelares</a:t>
            </a:r>
            <a:r>
              <a:rPr lang="en-GB" dirty="0"/>
              <a:t>" es muy general aquí</a:t>
            </a:r>
          </a:p>
          <a:p>
            <a:pPr marL="1200150" lvl="2" indent="-285750">
              <a:buFont typeface="Arial" panose="020B0604020202020204" pitchFamily="34" charset="0"/>
              <a:buChar char="•"/>
            </a:pPr>
            <a:r>
              <a:rPr lang="en-GB" dirty="0"/>
              <a:t>Por supuesto, la mayoría de los elementos químicos aquí no se forman en fusiones simples en estrellas estables como se ha demostrado hasta ahora, sino en estrellas masivas en explosión, enanas blancas en explosión, etc.</a:t>
            </a:r>
          </a:p>
          <a:p>
            <a:pPr marL="1200150" lvl="2" indent="-285750">
              <a:buFont typeface="Arial" panose="020B0604020202020204" pitchFamily="34" charset="0"/>
              <a:buChar char="•"/>
            </a:pPr>
            <a:r>
              <a:rPr lang="en-GB" dirty="0"/>
              <a:t>Decida el grado de detalle que desea aplicar en función del nivel de competencia de los alumnos.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285750" indent="-285750">
              <a:buFont typeface="Arial" panose="020B0604020202020204" pitchFamily="34" charset="0"/>
              <a:buChar char="•"/>
            </a:pPr>
            <a:r>
              <a:rPr lang="en-GB" dirty="0"/>
              <a:t>Destacar la relación entre la energía de enlace y la abundancia de elementos</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285750" indent="-285750">
              <a:buFont typeface="Arial" panose="020B0604020202020204" pitchFamily="34" charset="0"/>
              <a:buChar char="•"/>
            </a:pPr>
            <a:r>
              <a:rPr lang="en-GB" dirty="0"/>
              <a:t>Utilícelo como introducción del próximo capítulo</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El icono de la cabeza de engranaje indica que los alumnos tienen una tarea que realizar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pizarra de lluvia de ideas se utiliza para recoger las concepciones (erróneas) de los alumnos sobre la Astrofísica Nuclear antes de que comience la aportación. Al final de la clase magistral, se revisan estas ideas para ver qué ha cambiado.</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285750" indent="-285750">
              <a:buFont typeface="Arial" panose="020B0604020202020204" pitchFamily="34" charset="0"/>
              <a:buChar char="•"/>
            </a:pPr>
            <a:r>
              <a:rPr lang="en-GB" dirty="0"/>
              <a:t>Da tiempo a los alumnos para que reflexionen sobre esta pregunta.</a:t>
            </a:r>
          </a:p>
          <a:p>
            <a:pPr marL="285750" indent="-285750">
              <a:buFont typeface="Arial" panose="020B0604020202020204" pitchFamily="34" charset="0"/>
              <a:buChar char="•"/>
            </a:pPr>
            <a:r>
              <a:rPr lang="en-GB" dirty="0"/>
              <a:t>Si pueden recordar la barrera de Coulomb y las diversas reacciones nucleares del rompecabezas de grupo, se les debería ocurrir a ellos mismos que la captura de neutrones podría ser un proceso importante para esto.</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285750" indent="-285750">
              <a:buFont typeface="Arial" panose="020B0604020202020204" pitchFamily="34" charset="0"/>
              <a:buChar char="•"/>
            </a:pPr>
            <a:r>
              <a:rPr lang="en-GB" dirty="0"/>
              <a:t>Tratar la Captura de Neutrones como un tipo especial de fusión nuclear. Básicamente, es una fusión nuclear que no tiene que lidiar con la barrera de Coulomb.</a:t>
            </a:r>
          </a:p>
          <a:p>
            <a:pPr marL="285750" indent="-285750">
              <a:buFont typeface="Arial" panose="020B0604020202020204" pitchFamily="34" charset="0"/>
              <a:buChar char="•"/>
            </a:pPr>
            <a:r>
              <a:rPr lang="en-GB" dirty="0"/>
              <a:t>Teniendo en cuenta lo que los alumnos saben hasta ahora, podría surgir la pregunta: "¿Por qué se produciría un proceso de este tipo si el Fe-58 ya es estable?".</a:t>
            </a:r>
          </a:p>
          <a:p>
            <a:pPr marL="742950" lvl="1" indent="-285750">
              <a:buFont typeface="Arial" panose="020B0604020202020204" pitchFamily="34" charset="0"/>
              <a:buChar char="•"/>
            </a:pPr>
            <a:r>
              <a:rPr lang="en-GB" dirty="0"/>
              <a:t>La respuesta más sencilla basada únicamente en los conceptos discutidos hasta ahora (aunque no sea la más acertada) sería:</a:t>
            </a:r>
            <a:br>
              <a:rPr lang="en-GB" dirty="0"/>
            </a:br>
            <a:r>
              <a:rPr lang="en-GB" dirty="0"/>
              <a:t>"El propio neutrón libre es inestable y una fusión con el Fe-58 proporciona un sistema físico global más estable"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Por supuesto, es una simplificación extrema suponer que la tasa de captura de neutrones es la misma para cada nucleido (incluso varía extremadamente).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Opcionalmente, puede mostrar la imagen de la diapositiva 72 después del juego de mesa y explicar la aproximación.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 nuevo, decida el grado de detalle que desea aplicar en función de los niveles de competencia de los alumnos.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Las reglas del juego pueden resultar un poco más difíciles de entender para los alumnos de lo que cabría pensar</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 principio es bueno hacer los primeros pasos junto con los alumnos para que todos entiendan el principio.</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Por supuesto, es una simplificación extrema suponer que la tasa de captura de neutrones es la misma para cada nucleido (incluso varía extremadamente).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Opcionalmente, puede mostrar la imagen de la diapositiva 72 después del juego de mesa y explicar la aproximación.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 nuevo, decida el grado de detalle que desea aplicar en función de los niveles de competencia de los alumnos.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Esta página es opcional y puede eliminarse si se desea. Se utiliza para explicar la aproximación del juego. En realidad muestra la </a:t>
            </a:r>
            <a:r>
              <a:rPr lang="en-GB" b="1" dirty="0"/>
              <a:t>Sección Transversal de Captura de Neutrones Térmicos.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 es obligatorio explicar aquí la unidad Barn. Es más importante que los alumnos comprendan que la probabilidad y la velocidad de reacción no son iguales para todos los nucleidos y varían mucho (observe los exponentes de -5 a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Haga hincapié en la diferencia entre estos dos procesos haciendo referencia a los escenarios del juego (Escenario 1 -&gt; Proceso s, Escenario 2 -&gt; Proceso 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ser precisos, el escenario 2 es más un proceso intermedio - los procesos r reales serían muy aburridos en el juego ;) - pero el principio sigue estando claro</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Notas para los facilitadores: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Utiliza esta Animación para repetir el proceso r y enfatizar la compleja ramificación de la cadena de reacción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repetir la Animación si es necesario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Hay mucha </a:t>
            </a:r>
            <a:r>
              <a:rPr lang="en-GB" dirty="0" err="1"/>
              <a:t>información </a:t>
            </a:r>
            <a:r>
              <a:rPr lang="en-GB" dirty="0"/>
              <a:t>en esta animación. Haz que los alumnos se centren en las más importantes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carta de nucleidos con la abundancia del elemento como </a:t>
            </a:r>
            <a:r>
              <a:rPr lang="en-GB" dirty="0"/>
              <a:t>código de </a:t>
            </a:r>
            <a:r>
              <a:rPr lang="en-GB" dirty="0" err="1"/>
              <a:t>color</a:t>
            </a:r>
            <a:r>
              <a:rPr lang="en-GB" dirty="0"/>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hora que aparece bajo el gráfico</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curva de temperatura (curva roja arriba a la izquierda)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Encima de la carta de nucleidos se pueden ver los valores iniciales supuestos - La temperatura es importante aquí para que los alumnos se hagan una idea de la escala</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5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Recoge aquí las respuestas de los alumnos a esta pregunta en la Pizarra de Lluvia de Ideas y discútelas antes de dar la definición.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Las Diapositivas de preguntas se utilizan repetidamente para estructurar la Masterclass y darle un hilo conductor. Su objetivo es motivar e introducir los siguientes Contenidos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Recomendamos descargar el vídeo de antemano. ¡Prepárate siempre para una mala conexión a internet!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En </a:t>
            </a:r>
            <a:r>
              <a:rPr lang="de-DE" dirty="0" err="1"/>
              <a:t>esta </a:t>
            </a:r>
            <a:r>
              <a:rPr lang="de-DE" dirty="0" err="1"/>
              <a:t>diapositiva </a:t>
            </a:r>
            <a:r>
              <a:rPr lang="de-DE" dirty="0"/>
              <a:t>y en la </a:t>
            </a:r>
            <a:r>
              <a:rPr lang="de-DE" dirty="0" err="1"/>
              <a:t>siguiente </a:t>
            </a:r>
            <a:r>
              <a:rPr lang="de-DE" dirty="0" err="1"/>
              <a:t>puedes </a:t>
            </a:r>
            <a:r>
              <a:rPr lang="de-DE" dirty="0" err="1"/>
              <a:t>repetir </a:t>
            </a:r>
            <a:r>
              <a:rPr lang="de-DE" dirty="0" err="1"/>
              <a:t>algunos de </a:t>
            </a:r>
            <a:r>
              <a:rPr lang="de-DE" dirty="0" err="1"/>
              <a:t>los</a:t>
            </a:r>
            <a:r>
              <a:rPr lang="de-DE" dirty="0" err="1"/>
              <a:t> </a:t>
            </a:r>
            <a:r>
              <a:rPr lang="de-DE" dirty="0" err="1"/>
              <a:t>contenidos </a:t>
            </a:r>
            <a:r>
              <a:rPr lang="de-DE" dirty="0" err="1"/>
              <a:t>del vídeo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Decida el grado de detalle técnico que desea aplicar en función del nivel de competencia de los alumnos.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En </a:t>
            </a:r>
            <a:r>
              <a:rPr lang="de-DE" dirty="0" err="1"/>
              <a:t>esta </a:t>
            </a:r>
            <a:r>
              <a:rPr lang="de-DE" dirty="0" err="1"/>
              <a:t>diapositiva </a:t>
            </a:r>
            <a:r>
              <a:rPr lang="de-DE" dirty="0" err="1"/>
              <a:t>puedes </a:t>
            </a:r>
            <a:r>
              <a:rPr lang="de-DE" dirty="0" err="1"/>
              <a:t>repetir </a:t>
            </a:r>
            <a:r>
              <a:rPr lang="de-DE" dirty="0" err="1"/>
              <a:t>algunos </a:t>
            </a:r>
            <a:r>
              <a:rPr lang="de-DE" dirty="0" err="1"/>
              <a:t>de </a:t>
            </a:r>
            <a:r>
              <a:rPr lang="de-DE" dirty="0" err="1"/>
              <a:t>los </a:t>
            </a:r>
            <a:r>
              <a:rPr lang="de-DE" dirty="0" err="1"/>
              <a:t>contenidos del </a:t>
            </a:r>
            <a:r>
              <a:rPr lang="de-DE" dirty="0" err="1"/>
              <a:t>vídeo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Decida el grado de detalle técnico que desea aplicar en función del nivel de competencia de los alumnos.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 es necesario explicar la fórmula. Sólo sirve para mostrar a los estudiantes que la astrofísica nuclear también puede ser muy exigente. En realidad está oculta tras la herramienta web de análisis de datos para que los estudiantes no tengan que lidiar con ella</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Aquí es muy importante señalar que se hacen simplificaciones y aproximaciones muy fuertes en los cálculos y las mediciones - no todas ellas se hicieron transparentes para los alumnos.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Los principales puntos que deben debatirse aquí</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influencia del Fondo y la aproximación que utilizamos para su sustracción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fuerte dependencia de la temperatura, que hace que incluso pequeñas desviaciones provoquen fuertes diferencias en los resultados.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El hecho de que tratamos de investigar una gran cantidad de eventos de un solo fotón y una incertidumbre en la posible detección en sí (palabra clave Probabilidad de Detección).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6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 utiliza aquí una definición que sirve de hilo conductor de la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 lo desea, puede sustituir esta definición por otra más general y científicamente exacta.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Los alumnos pueden perder de vista por qué se ha hecho realmente el análisis de los datos. Utiliza la repetición para volver a unirlo todo.</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Atención, algunas animaciones en esta diapositiva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importante dejar claro a los estudiantes que sólo hemos puesto un dedo del pie en el campo científico de la Astrofísica Nuclear.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El objetivo no es responder a todas las preguntas, sino plantear otras para motivar el estudio del tema incluso después de la clase magistral.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Notas para los facilitadores: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siguiente breve conferencia sirve para analizar la evolución de la idea de los elementos químicos a lo largo de los siglos y obtener la imagen moderna de un elemento químico.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Aspecto de la naturaleza de la ciencia: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Además, puede utilizar las ideas metafísicas para mostrar en qué consiste la ciencia moderna y debatir con los alumnos por qué los planteamientos no cumplen los criterios de calidad científica desde el punto de vista actual.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Astrofísica nuclear</a:t>
            </a:r>
            <a:br>
              <a:rPr lang="en-US" sz="900" noProof="0" dirty="0">
                <a:solidFill>
                  <a:schemeClr val="bg1"/>
                </a:solidFill>
                <a:latin typeface="+mj-lt"/>
              </a:rPr>
            </a:br>
            <a:r>
              <a:rPr lang="en-US" sz="900" noProof="0" dirty="0">
                <a:solidFill>
                  <a:schemeClr val="bg1"/>
                </a:solidFill>
                <a:latin typeface="+mj-lt"/>
              </a:rPr>
              <a:t>Un viaje a través de los elementos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Diapositiva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Se trata de un texto original</a:t>
            </a:r>
            <a:br>
              <a:rPr lang="de-DE" dirty="0"/>
            </a:br>
            <a:r>
              <a:rPr lang="de-DE" dirty="0"/>
              <a:t>en dos páginas</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30 de noviembre de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Diapositiva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0.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Astrofísica nuclear</a:t>
            </a:r>
            <a:br>
              <a:rPr lang="en-US" sz="4400" b="1" cap="small" dirty="0">
                <a:solidFill>
                  <a:schemeClr val="tx1"/>
                </a:solidFill>
                <a:latin typeface="+mj-lt"/>
              </a:rPr>
            </a:br>
            <a:r>
              <a:rPr lang="en-US" sz="3200" cap="small" dirty="0">
                <a:solidFill>
                  <a:schemeClr val="tx1"/>
                </a:solidFill>
                <a:latin typeface="+mj-lt"/>
              </a:rPr>
              <a:t>Un viaje a través de los elementos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Este proyecto ha recibido financiación del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programa de </a:t>
            </a:r>
            <a:r>
              <a:rPr kumimoji="0" lang="en-US" sz="1100" b="0" i="1" u="none" strike="noStrike" kern="1200" cap="none" spc="0" normalizeH="0" baseline="0" noProof="0" dirty="0">
                <a:ln>
                  <a:noFill/>
                </a:ln>
                <a:solidFill>
                  <a:srgbClr val="1B1F22"/>
                </a:solidFill>
                <a:effectLst/>
                <a:uLnTx/>
                <a:uFillTx/>
                <a:latin typeface="Open Sans"/>
                <a:ea typeface="+mn-ea"/>
                <a:cs typeface="+mn-cs"/>
              </a:rPr>
              <a:t>investigación e innovación Horizonte 2020 de la Unión Europea </a:t>
            </a:r>
            <a:r>
              <a:rPr kumimoji="0" lang="en-US" sz="1100" b="0" i="1" u="none" strike="noStrike" kern="1200" cap="none" spc="0" normalizeH="0" baseline="0" noProof="0" dirty="0">
                <a:ln>
                  <a:noFill/>
                </a:ln>
                <a:solidFill>
                  <a:srgbClr val="1B1F22"/>
                </a:solidFill>
                <a:effectLst/>
                <a:uLnTx/>
                <a:uFillTx/>
                <a:latin typeface="Open Sans"/>
                <a:ea typeface="+mn-ea"/>
                <a:cs typeface="+mn-cs"/>
              </a:rPr>
              <a:t>en virtud del acuerdo de subvención nº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cap="small" noProof="0" dirty="0"/>
              <a:t>¿Qué es un</a:t>
            </a:r>
            <a:br>
              <a:rPr lang="en-US" sz="3600" cap="small" noProof="0" dirty="0"/>
            </a:br>
            <a:r>
              <a:rPr lang="en-US" sz="3600" b="1" cap="small" noProof="0" dirty="0"/>
              <a:t>Elemento químico</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02912"/>
            <a:ext cx="4884847" cy="3154710"/>
          </a:xfrm>
          <a:prstGeom prst="rect">
            <a:avLst/>
          </a:prstGeom>
          <a:noFill/>
        </p:spPr>
        <p:txBody>
          <a:bodyPr wrap="square" rtlCol="0" anchor="ctr">
            <a:spAutoFit/>
          </a:bodyPr>
          <a:lstStyle/>
          <a:p>
            <a:pPr>
              <a:spcAft>
                <a:spcPts val="1800"/>
              </a:spcAft>
            </a:pPr>
            <a:r>
              <a:rPr lang="de-DE" sz="2400" b="1" dirty="0"/>
              <a:t>El </a:t>
            </a:r>
            <a:r>
              <a:rPr lang="de-DE" sz="2400" b="1" dirty="0" err="1"/>
              <a:t>cosmos </a:t>
            </a:r>
            <a:r>
              <a:rPr lang="de-DE" sz="2400" b="1" dirty="0" err="1"/>
              <a:t>aristotélico</a:t>
            </a:r>
            <a:endParaRPr lang="de-DE" sz="2400" b="1" dirty="0"/>
          </a:p>
          <a:p>
            <a:pPr marL="285750" indent="-285750">
              <a:buFont typeface="Arial" panose="020B0604020202020204" pitchFamily="34" charset="0"/>
              <a:buChar char="•"/>
            </a:pPr>
            <a:r>
              <a:rPr lang="de-DE" sz="2000" dirty="0" err="1"/>
              <a:t>Idea </a:t>
            </a:r>
            <a:r>
              <a:rPr lang="de-DE" sz="2000" dirty="0" err="1"/>
              <a:t>geocéntrica </a:t>
            </a:r>
            <a:r>
              <a:rPr lang="de-DE" sz="2000" dirty="0" err="1"/>
              <a:t>de </a:t>
            </a:r>
            <a:r>
              <a:rPr lang="de-DE" sz="2000" dirty="0"/>
              <a:t>un </a:t>
            </a:r>
            <a:r>
              <a:rPr lang="de-DE" sz="2000" dirty="0" err="1"/>
              <a:t>cosmos </a:t>
            </a:r>
            <a:r>
              <a:rPr lang="de-DE" sz="2000" dirty="0"/>
              <a:t>tipo </a:t>
            </a:r>
            <a:r>
              <a:rPr lang="de-DE" sz="2000" dirty="0" err="1"/>
              <a:t>piel de cebolla</a:t>
            </a:r>
            <a:endParaRPr lang="de-DE" sz="2000" dirty="0"/>
          </a:p>
          <a:p>
            <a:pPr marL="285750" indent="-285750">
              <a:buFont typeface="Arial" panose="020B0604020202020204" pitchFamily="34" charset="0"/>
              <a:buChar char="•"/>
            </a:pPr>
            <a:r>
              <a:rPr lang="en-US" sz="2000" b="1" dirty="0"/>
              <a:t>Los cuatro elementos terrestres </a:t>
            </a:r>
            <a:r>
              <a:rPr lang="en-US" sz="2000" dirty="0"/>
              <a:t>forman la materia</a:t>
            </a:r>
          </a:p>
          <a:p>
            <a:pPr marL="285750" indent="-285750">
              <a:buFont typeface="Arial" panose="020B0604020202020204" pitchFamily="34" charset="0"/>
              <a:buChar char="•"/>
            </a:pPr>
            <a:r>
              <a:rPr lang="en-US" sz="2000" dirty="0"/>
              <a:t>Todos los cuerpos celestes </a:t>
            </a:r>
            <a:r>
              <a:rPr lang="en-US" sz="2000" b="1" dirty="0"/>
              <a:t>se mueven naturalmente </a:t>
            </a:r>
            <a:r>
              <a:rPr lang="en-US" sz="2000" dirty="0"/>
              <a:t>por sí mismos</a:t>
            </a:r>
          </a:p>
          <a:p>
            <a:pPr marL="697230" lvl="1" indent="-285750">
              <a:buFont typeface="Arial" panose="020B0604020202020204" pitchFamily="34" charset="0"/>
              <a:buChar char="•"/>
            </a:pPr>
            <a:r>
              <a:rPr lang="en-US" sz="1800" dirty="0"/>
              <a:t>Movimiento inicial causado por un </a:t>
            </a:r>
            <a:r>
              <a:rPr lang="en-US" sz="1800" i="1" dirty="0"/>
              <a:t>motor inmóvil</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Los elementos en la Antigüedad (hacia 350 a.C.)</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La </a:t>
            </a:r>
            <a:r>
              <a:rPr lang="fr-FR" i="1" dirty="0" err="1"/>
              <a:t>Esfera </a:t>
            </a:r>
            <a:r>
              <a:rPr lang="fr-FR" i="1" dirty="0"/>
              <a:t>del Mundo, de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200329"/>
          </a:xfrm>
          <a:prstGeom prst="rect">
            <a:avLst/>
          </a:prstGeom>
          <a:noFill/>
        </p:spPr>
        <p:txBody>
          <a:bodyPr wrap="square" rtlCol="0">
            <a:spAutoFit/>
          </a:bodyPr>
          <a:lstStyle/>
          <a:p>
            <a:pPr algn="ctr"/>
            <a:r>
              <a:rPr lang="en-US" sz="1750" i="1" dirty="0"/>
              <a:t>"Debe existir un ser inmortal, inmutable, responsable en última instancia de toda integridad y orden en el mundo sensible"</a:t>
            </a:r>
            <a:br>
              <a:rPr lang="en-US" sz="1750" i="1" dirty="0"/>
            </a:br>
            <a:r>
              <a:rPr lang="en-US" sz="1750" dirty="0"/>
              <a:t>- Aristóteles, Libro 12 de la Metafísica</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Los elementos en la Antigüedad (hacia 350 a.C.)</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Los </a:t>
            </a:r>
            <a:r>
              <a:rPr lang="de-DE" i="1" dirty="0" err="1"/>
              <a:t>cinco </a:t>
            </a:r>
            <a:r>
              <a:rPr lang="de-DE" i="1" dirty="0"/>
              <a:t>elementos </a:t>
            </a:r>
            <a:r>
              <a:rPr lang="de-DE" i="1" dirty="0" err="1"/>
              <a:t>según </a:t>
            </a:r>
            <a:r>
              <a:rPr lang="de-DE" i="1" dirty="0"/>
              <a:t>Aristóteles</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a:t>El </a:t>
            </a:r>
            <a:r>
              <a:rPr lang="de-DE" sz="2400" b="1" dirty="0" err="1"/>
              <a:t>cosmos </a:t>
            </a:r>
            <a:r>
              <a:rPr lang="de-DE" sz="2400" b="1" dirty="0" err="1"/>
              <a:t>aristotélico</a:t>
            </a:r>
            <a:endParaRPr lang="de-DE" sz="2400" b="1" dirty="0"/>
          </a:p>
          <a:p>
            <a:pPr marL="285750" indent="-285750">
              <a:buFont typeface="Arial" panose="020B0604020202020204" pitchFamily="34" charset="0"/>
              <a:buChar char="•"/>
            </a:pPr>
            <a:r>
              <a:rPr lang="en-US" sz="2000" dirty="0"/>
              <a:t>El quinto elemento, </a:t>
            </a:r>
            <a:r>
              <a:rPr lang="en-US" sz="2000" b="1" dirty="0"/>
              <a:t>el éter</a:t>
            </a:r>
            <a:r>
              <a:rPr lang="en-US" sz="2000" dirty="0"/>
              <a:t>, llena el cielo</a:t>
            </a:r>
          </a:p>
          <a:p>
            <a:pPr marL="697230" lvl="1" indent="-285750">
              <a:buFont typeface="Arial" panose="020B0604020202020204" pitchFamily="34" charset="0"/>
              <a:buChar char="•"/>
            </a:pPr>
            <a:r>
              <a:rPr lang="en-US" sz="2000" i="1" dirty="0"/>
              <a:t>Quinta </a:t>
            </a:r>
            <a:r>
              <a:rPr lang="en-US" sz="2000" i="1" dirty="0" err="1"/>
              <a:t>essentia</a:t>
            </a:r>
            <a:r>
              <a:rPr lang="en-US" sz="2000" dirty="0"/>
              <a:t>, la sustancia excelsa y perfecta</a:t>
            </a:r>
          </a:p>
          <a:p>
            <a:pPr marL="285750" indent="-285750">
              <a:buFont typeface="Arial" panose="020B0604020202020204" pitchFamily="34" charset="0"/>
              <a:buChar char="•"/>
            </a:pPr>
            <a:r>
              <a:rPr lang="en-US" sz="2000" dirty="0"/>
              <a:t>Cada sustancia se compone de los elementos, la composición determina las propiedades de la sustancia</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Aristóteles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practicó </a:t>
            </a:r>
            <a:r>
              <a:rPr kumimoji="0" lang="de-DE" sz="2000" b="1" i="0" u="none" strike="noStrike" kern="1200" cap="none" spc="0" normalizeH="0" baseline="0" noProof="0" dirty="0">
                <a:ln>
                  <a:noFill/>
                </a:ln>
                <a:solidFill>
                  <a:srgbClr val="00305E"/>
                </a:solidFill>
                <a:effectLst/>
                <a:uLnTx/>
                <a:uFillTx/>
                <a:latin typeface="Open Sans"/>
                <a:ea typeface="+mn-ea"/>
                <a:cs typeface="+mn-cs"/>
              </a:rPr>
              <a:t>la Filosofía </a:t>
            </a:r>
            <a:r>
              <a:rPr kumimoji="0" lang="de-DE" sz="2000" b="1" i="0" u="none" strike="noStrike" kern="1200" cap="none" spc="0" normalizeH="0" baseline="0" noProof="0" dirty="0" err="1">
                <a:ln>
                  <a:noFill/>
                </a:ln>
                <a:solidFill>
                  <a:srgbClr val="00305E"/>
                </a:solidFill>
                <a:effectLst/>
                <a:uLnTx/>
                <a:uFillTx/>
                <a:latin typeface="Open Sans"/>
                <a:ea typeface="+mn-ea"/>
                <a:cs typeface="+mn-cs"/>
              </a:rPr>
              <a:t>Natural</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No hay separación entre física y metafísica</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(siglo XVI)</a:t>
            </a:r>
          </a:p>
          <a:p>
            <a:pPr marL="285750" indent="-285750">
              <a:buFont typeface="Arial" panose="020B0604020202020204" pitchFamily="34" charset="0"/>
              <a:buChar char="•"/>
            </a:pPr>
            <a:r>
              <a:rPr lang="de-DE" sz="2200" dirty="0"/>
              <a:t>Paracelso </a:t>
            </a:r>
            <a:r>
              <a:rPr lang="de-DE" sz="2200" dirty="0" err="1"/>
              <a:t>describió</a:t>
            </a:r>
            <a:br>
              <a:rPr lang="de-DE" sz="2200" dirty="0"/>
            </a:br>
            <a:r>
              <a:rPr lang="de-DE" sz="2200" dirty="0"/>
              <a:t>3 </a:t>
            </a:r>
            <a:r>
              <a:rPr lang="de-DE" sz="2200" dirty="0" err="1"/>
              <a:t>sustancias </a:t>
            </a:r>
            <a:r>
              <a:rPr lang="de-DE" sz="2200" dirty="0" err="1"/>
              <a:t>primarias</a:t>
            </a:r>
            <a:r>
              <a:rPr lang="de-DE" sz="2200" dirty="0"/>
              <a:t>:</a:t>
            </a:r>
          </a:p>
          <a:p>
            <a:pPr marL="868680" lvl="1" indent="-457200">
              <a:buFont typeface="+mj-lt"/>
              <a:buAutoNum type="arabicPeriod"/>
            </a:pPr>
            <a:r>
              <a:rPr lang="en-US" sz="1800" dirty="0"/>
              <a:t>Azufre: </a:t>
            </a:r>
            <a:r>
              <a:rPr lang="en-US" sz="1800" i="1" dirty="0"/>
              <a:t>El volátil y ardiente</a:t>
            </a:r>
          </a:p>
          <a:p>
            <a:pPr marL="868680" lvl="1" indent="-457200">
              <a:buFont typeface="+mj-lt"/>
              <a:buAutoNum type="arabicPeriod"/>
            </a:pPr>
            <a:r>
              <a:rPr lang="en-US" sz="1800" dirty="0"/>
              <a:t>Mercurio: </a:t>
            </a:r>
            <a:r>
              <a:rPr lang="en-US" sz="1800" i="1" dirty="0"/>
              <a:t>Lo vivo y lo fluido</a:t>
            </a:r>
          </a:p>
          <a:p>
            <a:pPr marL="868680" lvl="1" indent="-457200">
              <a:buFont typeface="+mj-lt"/>
              <a:buAutoNum type="arabicPeriod"/>
            </a:pPr>
            <a:r>
              <a:rPr lang="en-US" sz="1800" dirty="0"/>
              <a:t>La sal: </a:t>
            </a:r>
            <a:r>
              <a:rPr lang="en-US" sz="1800" i="1" dirty="0"/>
              <a:t>La estable y sólida</a:t>
            </a:r>
            <a:br>
              <a:rPr lang="en-US" sz="2200" dirty="0"/>
            </a:br>
            <a:r>
              <a:rPr lang="en-US" sz="1200" dirty="0"/>
              <a:t> </a:t>
            </a:r>
            <a:endParaRPr lang="en-US" sz="2200" dirty="0"/>
          </a:p>
          <a:p>
            <a:r>
              <a:rPr lang="de-DE" sz="2400" b="1" dirty="0"/>
              <a:t>Transmutación</a:t>
            </a:r>
          </a:p>
          <a:p>
            <a:pPr marL="285750" indent="-285750">
              <a:buFont typeface="Arial" panose="020B0604020202020204" pitchFamily="34" charset="0"/>
              <a:buChar char="•"/>
            </a:pPr>
            <a:r>
              <a:rPr lang="en-US" sz="2000" dirty="0"/>
              <a:t>Idea de transmutación: Los elementos químicos deben poder "nacer" de algún modo</a:t>
            </a:r>
          </a:p>
          <a:p>
            <a:pPr marL="285750" indent="-285750">
              <a:buFont typeface="Arial" panose="020B0604020202020204" pitchFamily="34" charset="0"/>
              <a:buChar char="•"/>
            </a:pPr>
            <a:r>
              <a:rPr lang="en-US" sz="2000" dirty="0"/>
              <a:t>un elemento químico puede transformarse en otro</a:t>
            </a:r>
          </a:p>
          <a:p>
            <a:pPr marL="285750" indent="-285750">
              <a:buFont typeface="Arial" panose="020B0604020202020204" pitchFamily="34" charset="0"/>
              <a:buChar char="•"/>
            </a:pPr>
            <a:r>
              <a:rPr lang="en-US" sz="2000" dirty="0"/>
              <a:t>Piedra filosofal: Sustancia mística que permite transformar los metales comunes en metales nobles como el oro.</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Los elementos en la alquimia</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Los </a:t>
            </a:r>
            <a:r>
              <a:rPr lang="fr-FR" i="1" dirty="0" err="1"/>
              <a:t>tres </a:t>
            </a:r>
            <a:r>
              <a:rPr lang="fr-FR" i="1" dirty="0"/>
              <a:t>primos</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(siglo XVI)</a:t>
            </a:r>
          </a:p>
          <a:p>
            <a:pPr marL="285750" indent="-285750">
              <a:buFont typeface="Arial" panose="020B0604020202020204" pitchFamily="34" charset="0"/>
              <a:buChar char="•"/>
            </a:pPr>
            <a:r>
              <a:rPr lang="de-DE" sz="2200" dirty="0"/>
              <a:t>Paracelso </a:t>
            </a:r>
            <a:r>
              <a:rPr lang="de-DE" sz="2200" dirty="0" err="1"/>
              <a:t>describió</a:t>
            </a:r>
            <a:br>
              <a:rPr lang="de-DE" sz="2200" dirty="0"/>
            </a:br>
            <a:r>
              <a:rPr lang="de-DE" sz="2200" dirty="0"/>
              <a:t>3 </a:t>
            </a:r>
            <a:r>
              <a:rPr lang="de-DE" sz="2200" dirty="0" err="1"/>
              <a:t>sustancias </a:t>
            </a:r>
            <a:r>
              <a:rPr lang="de-DE" sz="2200" dirty="0" err="1"/>
              <a:t>primarias</a:t>
            </a:r>
            <a:r>
              <a:rPr lang="de-DE" sz="2200" dirty="0"/>
              <a:t>:</a:t>
            </a:r>
          </a:p>
          <a:p>
            <a:pPr marL="868680" lvl="1" indent="-457200">
              <a:buFont typeface="+mj-lt"/>
              <a:buAutoNum type="arabicPeriod"/>
            </a:pPr>
            <a:r>
              <a:rPr lang="en-US" sz="1800" dirty="0"/>
              <a:t>Azufre: </a:t>
            </a:r>
            <a:r>
              <a:rPr lang="en-US" sz="1800" i="1" dirty="0"/>
              <a:t>El volátil y ardiente</a:t>
            </a:r>
          </a:p>
          <a:p>
            <a:pPr marL="868680" lvl="1" indent="-457200">
              <a:buFont typeface="+mj-lt"/>
              <a:buAutoNum type="arabicPeriod"/>
            </a:pPr>
            <a:r>
              <a:rPr lang="en-US" sz="1800" dirty="0"/>
              <a:t>Mercurio: </a:t>
            </a:r>
            <a:r>
              <a:rPr lang="en-US" sz="1800" i="1" dirty="0"/>
              <a:t>Lo vivo y lo fluido</a:t>
            </a:r>
          </a:p>
          <a:p>
            <a:pPr marL="868680" lvl="1" indent="-457200">
              <a:buFont typeface="+mj-lt"/>
              <a:buAutoNum type="arabicPeriod"/>
            </a:pPr>
            <a:r>
              <a:rPr lang="en-US" sz="1800" dirty="0"/>
              <a:t>La sal: </a:t>
            </a:r>
            <a:r>
              <a:rPr lang="en-US" sz="1800" i="1" dirty="0"/>
              <a:t>La estable y sólida</a:t>
            </a:r>
            <a:br>
              <a:rPr lang="en-US" sz="2200" dirty="0"/>
            </a:br>
            <a:r>
              <a:rPr lang="en-US" sz="1200" dirty="0"/>
              <a:t> </a:t>
            </a:r>
            <a:endParaRPr lang="en-US" sz="2200" dirty="0"/>
          </a:p>
          <a:p>
            <a:r>
              <a:rPr lang="de-DE" sz="2400" b="1" dirty="0"/>
              <a:t>Transmutación</a:t>
            </a:r>
          </a:p>
          <a:p>
            <a:pPr marL="285750" indent="-285750">
              <a:buFont typeface="Arial" panose="020B0604020202020204" pitchFamily="34" charset="0"/>
              <a:buChar char="•"/>
            </a:pPr>
            <a:r>
              <a:rPr lang="en-US" sz="2000" dirty="0"/>
              <a:t>Idea de transmutación: Los elementos químicos deben poder "nacer" de algún modo</a:t>
            </a:r>
          </a:p>
          <a:p>
            <a:pPr marL="285750" indent="-285750">
              <a:buFont typeface="Arial" panose="020B0604020202020204" pitchFamily="34" charset="0"/>
              <a:buChar char="•"/>
            </a:pPr>
            <a:r>
              <a:rPr lang="en-US" sz="2000" dirty="0"/>
              <a:t>un elemento químico puede transformarse en otro</a:t>
            </a:r>
          </a:p>
          <a:p>
            <a:pPr marL="285750" indent="-285750">
              <a:buFont typeface="Arial" panose="020B0604020202020204" pitchFamily="34" charset="0"/>
              <a:buChar char="•"/>
            </a:pPr>
            <a:r>
              <a:rPr lang="en-US" sz="2000" dirty="0"/>
              <a:t>Piedra filosofal: Sustancia mística que permite transformar los metales comunes en metales nobles como el oro.</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Los elementos en la alquimia</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err="1"/>
              <a:t>Mi </a:t>
            </a:r>
            <a:r>
              <a:rPr lang="de-DE" sz="1800" i="1" dirty="0" err="1"/>
              <a:t>teoría</a:t>
            </a:r>
            <a:r>
              <a:rPr lang="de-DE" sz="1800" i="1" dirty="0"/>
              <a:t>, </a:t>
            </a:r>
            <a:r>
              <a:rPr lang="de-DE" sz="1800" i="1" dirty="0" err="1"/>
              <a:t>procediendo </a:t>
            </a:r>
            <a:r>
              <a:rPr lang="de-DE" sz="1800" i="1" dirty="0" err="1"/>
              <a:t>como </a:t>
            </a:r>
            <a:r>
              <a:rPr lang="de-DE" sz="1800" i="1" dirty="0" err="1"/>
              <a:t>procede </a:t>
            </a:r>
            <a:r>
              <a:rPr lang="de-DE" sz="1800" i="1" dirty="0" err="1"/>
              <a:t>de </a:t>
            </a:r>
            <a:r>
              <a:rPr lang="de-DE" sz="1800" i="1" dirty="0" err="1"/>
              <a:t>la </a:t>
            </a:r>
            <a:r>
              <a:rPr lang="de-DE" sz="1800" i="1" dirty="0"/>
              <a:t>luz </a:t>
            </a:r>
            <a:r>
              <a:rPr lang="de-DE" sz="1800" i="1" dirty="0" err="1"/>
              <a:t>de </a:t>
            </a:r>
            <a:r>
              <a:rPr lang="de-DE" sz="1800" i="1" dirty="0" err="1"/>
              <a:t>la naturaleza</a:t>
            </a:r>
            <a:r>
              <a:rPr lang="de-DE" sz="1800" i="1" dirty="0"/>
              <a:t>, </a:t>
            </a:r>
            <a:r>
              <a:rPr lang="de-DE" sz="1800" i="1" dirty="0" err="1"/>
              <a:t>nunca </a:t>
            </a:r>
            <a:r>
              <a:rPr lang="de-DE" sz="1800" i="1" dirty="0" err="1"/>
              <a:t>puede</a:t>
            </a:r>
            <a:r>
              <a:rPr lang="de-DE" sz="1800" i="1" dirty="0"/>
              <a:t>, </a:t>
            </a:r>
            <a:r>
              <a:rPr lang="de-DE" sz="1800" i="1" dirty="0" err="1"/>
              <a:t>a través de </a:t>
            </a:r>
            <a:r>
              <a:rPr lang="de-DE" sz="1800" i="1" dirty="0" err="1"/>
              <a:t>su </a:t>
            </a:r>
            <a:r>
              <a:rPr lang="de-DE" sz="1800" i="1" dirty="0" err="1"/>
              <a:t>consistencia</a:t>
            </a:r>
            <a:r>
              <a:rPr lang="de-DE" sz="1800" i="1" dirty="0"/>
              <a:t>, </a:t>
            </a:r>
            <a:r>
              <a:rPr lang="de-DE" sz="1800" i="1" dirty="0" err="1"/>
              <a:t>desaparecer </a:t>
            </a:r>
            <a:r>
              <a:rPr lang="de-DE" sz="1800" i="1" dirty="0" err="1"/>
              <a:t>o </a:t>
            </a:r>
            <a:r>
              <a:rPr lang="de-DE" sz="1800" i="1" dirty="0" err="1"/>
              <a:t>ser </a:t>
            </a:r>
            <a:r>
              <a:rPr lang="de-DE" sz="1800" i="1" dirty="0" err="1"/>
              <a:t>cambiada</a:t>
            </a:r>
            <a:r>
              <a:rPr lang="de-DE" sz="1800" i="1" dirty="0"/>
              <a:t>.</a:t>
            </a:r>
            <a:br>
              <a:rPr lang="de-DE" sz="1800" i="1" dirty="0"/>
            </a:br>
            <a:r>
              <a:rPr lang="de-DE" sz="1600" dirty="0"/>
              <a:t>Paracelso, </a:t>
            </a:r>
            <a:r>
              <a:rPr lang="en-US" sz="1600" dirty="0"/>
              <a:t>Libro sobre la tintura de los </a:t>
            </a:r>
            <a:r>
              <a:rPr lang="de-DE" sz="1600" dirty="0"/>
              <a:t>filósofos</a:t>
            </a:r>
            <a:r>
              <a:rPr lang="de-DE" sz="1600" dirty="0"/>
              <a:t>.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17</a:t>
            </a:r>
            <a:r>
              <a:rPr lang="en-US" sz="2200" baseline="30000" dirty="0"/>
              <a:t>th</a:t>
            </a:r>
            <a:r>
              <a:rPr lang="en-US" sz="2200" dirty="0"/>
              <a:t> Siglo: Tras el parón científico de la Edad Media: Descubrimiento paso a paso de los elementos básicos mediante métodos de medición química.</a:t>
            </a:r>
          </a:p>
          <a:p>
            <a:pPr marL="285750" indent="-285750">
              <a:buFont typeface="Arial" panose="020B0604020202020204" pitchFamily="34" charset="0"/>
              <a:buChar char="•"/>
            </a:pPr>
            <a:r>
              <a:rPr lang="en-US" sz="2200" dirty="0"/>
              <a:t>Desarrollo progresivo, a pesar de la falta de conocimientos sobre el propio átomo</a:t>
            </a:r>
          </a:p>
          <a:p>
            <a:pPr marL="285750" indent="-285750">
              <a:buFont typeface="Arial" panose="020B0604020202020204" pitchFamily="34" charset="0"/>
              <a:buChar char="•"/>
            </a:pPr>
            <a:r>
              <a:rPr lang="de-DE" sz="2200" dirty="0"/>
              <a:t>1869: </a:t>
            </a:r>
            <a:r>
              <a:rPr lang="en-US" sz="2200" dirty="0"/>
              <a:t>Diseño de la primera tabla periódica: agrupada y ordenada por masa atómica ascendente - </a:t>
            </a:r>
            <a:r>
              <a:rPr lang="de-DE" sz="20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t>1913: </a:t>
            </a:r>
            <a:r>
              <a:rPr lang="en-US" sz="2200" dirty="0"/>
              <a:t>Investigación de las líneas espectrales de los átomos: confirmación del orden de la tabla periódica - </a:t>
            </a:r>
            <a:r>
              <a:rPr kumimoji="0" lang="de-DE" sz="2000" b="0" i="1" u="none" strike="noStrike" kern="1200" cap="none" spc="0" normalizeH="0" baseline="0" noProof="0" dirty="0">
                <a:ln>
                  <a:noFill/>
                </a:ln>
                <a:solidFill>
                  <a:srgbClr val="00305E"/>
                </a:solidFill>
                <a:effectLst/>
                <a:uLnTx/>
                <a:uFillTx/>
                <a:latin typeface="Open Sans"/>
                <a:ea typeface="+mn-ea"/>
                <a:cs typeface="+mn-cs"/>
              </a:rPr>
              <a:t>Henry Moseley</a:t>
            </a:r>
          </a:p>
          <a:p>
            <a:pPr marL="285750" indent="-285750">
              <a:buFont typeface="Arial" panose="020B0604020202020204" pitchFamily="34" charset="0"/>
              <a:buChar char="•"/>
            </a:pP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de la tabla periódica</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Representación anticuada de la tabla periódica</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La Tabla Periódica de los Elementos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Abundancia de los elementos químicos </a:t>
            </a:r>
            <a:r>
              <a:rPr lang="en-US" sz="2400" noProof="0" dirty="0"/>
              <a:t>(Sistema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err="1"/>
              <a:t>Abundancia </a:t>
            </a:r>
            <a:r>
              <a:rPr lang="de-DE" sz="1400" b="1" dirty="0"/>
              <a:t>relativa </a:t>
            </a:r>
            <a:r>
              <a:rPr lang="de-DE" sz="1400" b="1" dirty="0"/>
              <a:t>(</a:t>
            </a:r>
            <a:r>
              <a:rPr lang="de-DE" sz="1400" b="1" dirty="0" err="1"/>
              <a:t>logarítmica</a:t>
            </a:r>
            <a:r>
              <a:rPr lang="de-DE" sz="1400" b="1" dirty="0"/>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Número </a:t>
            </a:r>
            <a:r>
              <a:rPr lang="de-DE" sz="1400" b="1" dirty="0" err="1"/>
              <a:t>atómico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Abundancia de los elementos químicos </a:t>
            </a:r>
            <a:r>
              <a:rPr lang="en-US" sz="2400" noProof="0" dirty="0"/>
              <a:t>(Sistema Solar)</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398424" y="1873100"/>
            <a:ext cx="3822162"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Echa un vistazo a la </a:t>
            </a:r>
            <a:r>
              <a:rPr lang="en-GB" sz="2800" b="1" dirty="0">
                <a:solidFill>
                  <a:schemeClr val="tx1"/>
                </a:solidFill>
                <a:latin typeface="+mj-lt"/>
              </a:rPr>
              <a:t>Distribución de la Abundancia</a:t>
            </a:r>
            <a:r>
              <a:rPr lang="en-GB" sz="2800" dirty="0">
                <a:solidFill>
                  <a:schemeClr val="tx1"/>
                </a:solidFill>
                <a:latin typeface="+mj-lt"/>
              </a:rPr>
              <a:t>. ¿Qué observa?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Abundancia de los elementos químicos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Humano</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Corteza </a:t>
            </a:r>
            <a:r>
              <a:rPr lang="de-DE" sz="2400" b="1" cap="small" dirty="0"/>
              <a:t>terrestre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Universo</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Diferentes Abundancias de Elementos Químicos</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Astrofísica </a:t>
            </a: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nuclear</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Un viaje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 través de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los elementos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en-US" sz="3600" cap="small" noProof="0" dirty="0"/>
              <a:t>¿Cómo explorar el </a:t>
            </a:r>
            <a:r>
              <a:rPr lang="en-US" sz="3600" b="1" cap="small" noProof="0" dirty="0"/>
              <a:t>origen de los elementos</a:t>
            </a:r>
            <a:r>
              <a:rPr lang="en-US"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Laboratorio Felsenkeller</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II</a:t>
            </a:r>
          </a:p>
          <a:p>
            <a:pPr algn="ctr">
              <a:spcAft>
                <a:spcPts val="600"/>
              </a:spcAft>
            </a:pPr>
            <a:r>
              <a:rPr lang="en-US" sz="3600" cap="small" dirty="0">
                <a:solidFill>
                  <a:schemeClr val="bg1"/>
                </a:solidFill>
              </a:rPr>
              <a:t>Núcleos atómicos y</a:t>
            </a:r>
            <a:br>
              <a:rPr lang="en-US" sz="3600" cap="small" dirty="0">
                <a:solidFill>
                  <a:schemeClr val="bg1"/>
                </a:solidFill>
              </a:rPr>
            </a:br>
            <a:r>
              <a:rPr lang="en-US" sz="3600" cap="small" dirty="0">
                <a:solidFill>
                  <a:schemeClr val="bg1"/>
                </a:solidFill>
              </a:rPr>
              <a:t>sus peculiaridades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en-US" sz="3600" cap="small" noProof="0" dirty="0"/>
              <a:t>¿Qué </a:t>
            </a:r>
            <a:r>
              <a:rPr lang="en-US" sz="3600" b="1" cap="small" noProof="0" dirty="0"/>
              <a:t>define </a:t>
            </a:r>
            <a:r>
              <a:rPr lang="en-US" sz="3600" cap="small" noProof="0" dirty="0"/>
              <a:t>a un elemento químico?</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Un Elemento se caracteriza por el </a:t>
            </a:r>
            <a:r>
              <a:rPr lang="en-US" sz="2400" b="1" dirty="0"/>
              <a:t>número de Protones </a:t>
            </a:r>
            <a:r>
              <a:rPr lang="en-US" sz="2400" dirty="0"/>
              <a:t>en el núcleo atómico</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 núcleo atómico</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Ejemplo</a:t>
            </a:r>
            <a:r>
              <a:rPr lang="de-DE" sz="2000" b="1" dirty="0">
                <a:solidFill>
                  <a:schemeClr val="tx1"/>
                </a:solidFill>
              </a:rPr>
              <a:t>:</a:t>
            </a:r>
            <a:br>
              <a:rPr lang="de-DE" sz="2000" dirty="0">
                <a:solidFill>
                  <a:schemeClr val="tx1"/>
                </a:solidFill>
              </a:rPr>
            </a:br>
            <a:r>
              <a:rPr lang="en-US" sz="2000" dirty="0">
                <a:solidFill>
                  <a:schemeClr val="tx1"/>
                </a:solidFill>
              </a:rPr>
              <a:t>El oxígeno es el 8º elemento de la tabla periódica y tiene 8 protones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Núcleo atómico</a:t>
            </a:r>
          </a:p>
          <a:p>
            <a:pPr marL="697230" lvl="1" indent="-285750">
              <a:buFont typeface="Arial" panose="020B0604020202020204" pitchFamily="34" charset="0"/>
              <a:buChar char="•"/>
            </a:pPr>
            <a:r>
              <a:rPr lang="en-US" sz="2000" dirty="0"/>
              <a:t>en el centro del átomo</a:t>
            </a:r>
          </a:p>
          <a:p>
            <a:pPr marL="697230" lvl="1" indent="-285750">
              <a:buFont typeface="Arial" panose="020B0604020202020204" pitchFamily="34" charset="0"/>
              <a:buChar char="•"/>
            </a:pPr>
            <a:r>
              <a:rPr lang="en-US" sz="2000" dirty="0"/>
              <a:t>es 1/10000 del tamaño del átomo</a:t>
            </a:r>
          </a:p>
          <a:p>
            <a:pPr marL="697230" lvl="1" indent="-285750">
              <a:buFont typeface="Arial" panose="020B0604020202020204" pitchFamily="34" charset="0"/>
              <a:buChar char="•"/>
            </a:pPr>
            <a:r>
              <a:rPr lang="en-US" sz="2000" dirty="0"/>
              <a:t>une en sí casi toda la masa</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El núcleo atómico está formado </a:t>
            </a:r>
            <a:r>
              <a:rPr lang="en-US" sz="2400" b="1" dirty="0"/>
              <a:t>por protones </a:t>
            </a:r>
            <a:r>
              <a:rPr lang="en-US" sz="2400" dirty="0"/>
              <a:t>y </a:t>
            </a:r>
            <a:r>
              <a:rPr lang="en-US" sz="2400" b="1" dirty="0"/>
              <a:t>neutrones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Etiquetado de núcleos atómicos</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Ejemplo</a:t>
            </a:r>
            <a:r>
              <a:rPr lang="de-DE" sz="2000" b="1" dirty="0">
                <a:solidFill>
                  <a:schemeClr val="tx1"/>
                </a:solidFill>
              </a:rPr>
              <a:t>:</a:t>
            </a:r>
            <a:br>
              <a:rPr lang="de-DE" sz="2000" dirty="0">
                <a:solidFill>
                  <a:schemeClr val="tx1"/>
                </a:solidFill>
              </a:rPr>
            </a:br>
            <a:r>
              <a:rPr lang="en-US" sz="2000" dirty="0">
                <a:solidFill>
                  <a:schemeClr val="tx1"/>
                </a:solidFill>
              </a:rPr>
              <a:t>El oxígeno tiene 8 protones y entre 4 y 18 neutrones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Un tipo de núcleo atómico que llamamos </a:t>
            </a:r>
            <a:r>
              <a:rPr lang="en-US" sz="2400" b="1" dirty="0"/>
              <a:t>nucleido</a:t>
            </a:r>
          </a:p>
          <a:p>
            <a:pPr marL="697230" lvl="1" indent="-285750">
              <a:buFont typeface="Arial" panose="020B0604020202020204" pitchFamily="34" charset="0"/>
              <a:buChar char="•"/>
            </a:pPr>
            <a:r>
              <a:rPr lang="en-US" sz="2400" dirty="0"/>
              <a:t>viene determinado por el número de protones y neutrones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Etiquetado de núcleos atómicos</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Ejemplo</a:t>
                </a:r>
                <a:r>
                  <a:rPr lang="de-DE" sz="2000" b="1" dirty="0">
                    <a:solidFill>
                      <a:schemeClr val="tx1"/>
                    </a:solidFill>
                  </a:rPr>
                  <a:t>:</a:t>
                </a:r>
                <a:br>
                  <a:rPr lang="de-DE" sz="2000" dirty="0">
                    <a:solidFill>
                      <a:schemeClr val="tx1"/>
                    </a:solidFill>
                  </a:rPr>
                </a:br>
                <a:r>
                  <a:rPr lang="en-US" sz="2000" dirty="0">
                    <a:solidFill>
                      <a:schemeClr val="tx1"/>
                    </a:solidFill>
                  </a:rPr>
                  <a:t>El nucleido Oxígeno-16 tiene 8 protones y 8 neutrones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Un tipo de núcleo atómico que llamamos </a:t>
            </a:r>
            <a:r>
              <a:rPr lang="en-US" sz="2400" b="1" dirty="0"/>
              <a:t>nucleido</a:t>
            </a:r>
          </a:p>
          <a:p>
            <a:pPr marL="697230" lvl="1" indent="-285750">
              <a:buFont typeface="Arial" panose="020B0604020202020204" pitchFamily="34" charset="0"/>
              <a:buChar char="•"/>
            </a:pPr>
            <a:r>
              <a:rPr lang="en-US" sz="2400" dirty="0"/>
              <a:t>viene determinado por el número de protones y neutrones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Etiquetado de núcleos atómicos</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Ejemplo:</a:t>
                </a:r>
                <a:br>
                  <a:rPr lang="de-DE" sz="2000" dirty="0">
                    <a:solidFill>
                      <a:schemeClr val="tx1"/>
                    </a:solidFill>
                  </a:rPr>
                </a:br>
                <a:r>
                  <a:rPr lang="en-US" sz="2000" dirty="0">
                    <a:solidFill>
                      <a:schemeClr val="tx1"/>
                    </a:solidFill>
                  </a:rPr>
                  <a:t>El nucleido Oxígeno-17 tiene 8 protones y 9 neutrones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Un tipo de núcleo atómico que llamamos </a:t>
                </a:r>
                <a:r>
                  <a:rPr lang="en-US" sz="2400" b="1" dirty="0"/>
                  <a:t>nucleido</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viene determinado por el número de protones y neutrones</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Escribimos</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Etiquetado de núcleos atómicos</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Símbolo del elemento</a:t>
            </a:r>
            <a:br>
              <a:rPr lang="de-DE" sz="2400" dirty="0"/>
            </a:br>
            <a:r>
              <a:rPr lang="de-DE" sz="2400" b="1" dirty="0"/>
              <a:t>Z</a:t>
            </a:r>
            <a:r>
              <a:rPr lang="de-DE" sz="2400" dirty="0"/>
              <a:t>..</a:t>
            </a:r>
            <a:r>
              <a:rPr lang="de-DE" sz="2400" dirty="0" err="1"/>
              <a:t>. </a:t>
            </a:r>
            <a:r>
              <a:rPr lang="de-DE" sz="2400" dirty="0" err="1"/>
              <a:t>Número </a:t>
            </a:r>
            <a:r>
              <a:rPr lang="de-DE" sz="2400" dirty="0" err="1"/>
              <a:t>atómico </a:t>
            </a:r>
            <a:r>
              <a:rPr lang="de-DE" sz="2400" dirty="0"/>
              <a:t>/ </a:t>
            </a:r>
            <a:r>
              <a:rPr lang="de-DE" sz="2400" dirty="0" err="1"/>
              <a:t>Número de </a:t>
            </a:r>
            <a:r>
              <a:rPr lang="de-DE" sz="2400" dirty="0"/>
              <a:t>protones</a:t>
            </a:r>
            <a:br>
              <a:rPr lang="de-DE" sz="2400" dirty="0"/>
            </a:br>
            <a:r>
              <a:rPr lang="de-DE" sz="2400" b="1" dirty="0"/>
              <a:t>N</a:t>
            </a:r>
            <a:r>
              <a:rPr lang="de-DE" sz="2400" dirty="0"/>
              <a:t>... </a:t>
            </a:r>
            <a:r>
              <a:rPr lang="de-DE" sz="2400" dirty="0" err="1"/>
              <a:t>Número </a:t>
            </a:r>
            <a:r>
              <a:rPr lang="de-DE" sz="2400" dirty="0"/>
              <a:t>de neutrones</a:t>
            </a:r>
            <a:br>
              <a:rPr lang="de-DE" sz="2400" dirty="0"/>
            </a:br>
            <a:r>
              <a:rPr lang="de-DE" sz="2400" b="1" dirty="0"/>
              <a:t>A</a:t>
            </a:r>
            <a:r>
              <a:rPr lang="de-DE" sz="2400" dirty="0"/>
              <a:t>..</a:t>
            </a:r>
            <a:r>
              <a:rPr lang="de-DE" sz="2400" dirty="0" err="1"/>
              <a:t>. </a:t>
            </a:r>
            <a:r>
              <a:rPr lang="de-DE" sz="2400" dirty="0" err="1"/>
              <a:t>Número </a:t>
            </a:r>
            <a:r>
              <a:rPr lang="de-DE" sz="2400" dirty="0" err="1"/>
              <a:t>másico</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Tarea</a:t>
            </a:r>
            <a:br>
              <a:rPr lang="de-DE" sz="2800" dirty="0">
                <a:solidFill>
                  <a:schemeClr val="tx1"/>
                </a:solidFill>
              </a:rPr>
            </a:br>
            <a:r>
              <a:rPr lang="en-US" sz="2800" dirty="0">
                <a:solidFill>
                  <a:schemeClr val="tx1"/>
                </a:solidFill>
              </a:rPr>
              <a:t>¿Cuántos neutrones tiene</a:t>
            </a:r>
            <a:br>
              <a:rPr lang="en-US" sz="2800" dirty="0">
                <a:solidFill>
                  <a:schemeClr val="tx1"/>
                </a:solidFill>
              </a:rPr>
            </a:br>
            <a:r>
              <a:rPr lang="en-US" sz="2800" dirty="0">
                <a:solidFill>
                  <a:schemeClr val="tx1"/>
                </a:solidFill>
              </a:rPr>
              <a:t>tiene </a:t>
            </a:r>
            <a:r>
              <a:rPr lang="de-DE" sz="2800" b="1" dirty="0">
                <a:solidFill>
                  <a:schemeClr val="tx1"/>
                </a:solidFill>
              </a:rPr>
              <a:t>el uranio-238</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Etiquetado de núcleos atómicos</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err="1"/>
              <a:t>Masa </a:t>
            </a:r>
            <a:r>
              <a:rPr lang="de-DE" dirty="0" err="1"/>
              <a:t>Número </a:t>
            </a:r>
            <a:r>
              <a:rPr lang="de-DE" dirty="0"/>
              <a:t>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err="1"/>
              <a:t>Número de </a:t>
            </a:r>
            <a:r>
              <a:rPr lang="de-DE" dirty="0"/>
              <a:t>protón </a:t>
            </a:r>
            <a:r>
              <a:rPr lang="de-DE" dirty="0"/>
              <a:t>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Símbolo químico</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Etiquetado de núcleos atómicos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Eche un vistazo a la tabla de nucleidos. Para ello, abra</a:t>
                  </a:r>
                  <a:br>
                    <a:rPr lang="de-DE" sz="2800" dirty="0">
                      <a:solidFill>
                        <a:schemeClr val="tx1"/>
                      </a:solidFill>
                    </a:rPr>
                  </a:br>
                  <a14:m xmlns:a14="http://schemas.microsoft.com/office/drawing/2010/main"/>
                  <a:r>
                    <a:rPr lang="de-DE" sz="2800" b="1" dirty="0">
                      <a:solidFill>
                        <a:schemeClr val="tx1"/>
                      </a:solidFill>
                    </a:rPr>
                    <a:t> 2.1 Tabla interactiva de nucleidos</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737"/>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Horario</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4116258912"/>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Tiempo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Contenido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Introducción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Núcleos atómicos y sus peculiaridades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La evolución de una estrella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Hacia los elementos superiores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Pausa para comer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Estrellas en el laboratorio</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Estrellas en el laboratorio-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Continuación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Conclusión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¿Cómo pueden </a:t>
            </a:r>
            <a:r>
              <a:rPr lang="en-US" sz="3600" b="1" cap="small" noProof="0" dirty="0"/>
              <a:t>cambiar </a:t>
            </a:r>
            <a:r>
              <a:rPr lang="en-US" sz="3600" cap="small" noProof="0" dirty="0"/>
              <a:t>los núcleos atómicos</a:t>
            </a:r>
            <a:r>
              <a:rPr lang="en-US" sz="3600" b="1" cap="small" noProof="0" dirty="0"/>
              <a:t>?</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Reacciones nucleares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 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Agrúpense en </a:t>
                  </a:r>
                  <a:r>
                    <a:rPr lang="en-US" sz="2800" b="1" dirty="0">
                      <a:solidFill>
                        <a:schemeClr val="tx1"/>
                      </a:solidFill>
                    </a:rPr>
                    <a:t>Grupos de Cuatro </a:t>
                  </a:r>
                  <a:r>
                    <a:rPr lang="en-US" sz="2800" dirty="0">
                      <a:solidFill>
                        <a:schemeClr val="tx1"/>
                      </a:solidFill>
                    </a:rPr>
                    <a:t>y asignen tareas a sus expertos.</a:t>
                  </a:r>
                  <a:br>
                    <a:rPr lang="de-DE" sz="2800" dirty="0">
                      <a:solidFill>
                        <a:schemeClr val="tx1"/>
                      </a:solidFill>
                    </a:rPr>
                  </a:br>
                  <a14:m xmlns:a14="http://schemas.microsoft.com/office/drawing/2010/main"/>
                  <a:r>
                    <a:rPr lang="de-DE" sz="2800" b="1" dirty="0">
                      <a:solidFill>
                        <a:schemeClr val="tx1"/>
                      </a:solidFill>
                    </a:rPr>
                    <a:t> 2.2 Hojas de ejercicios de rompecabezas en grupo</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l="-737" r="-2421" b="-2711"/>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Reacciones nucleares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 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Agrupaos en los Grupos de Expertos y trabajad </a:t>
                  </a:r>
                  <a:r>
                    <a:rPr lang="en-US" sz="2800" dirty="0">
                      <a:solidFill>
                        <a:schemeClr val="tx1"/>
                      </a:solidFill>
                    </a:rPr>
                    <a:t>juntos </a:t>
                  </a:r>
                  <a:r>
                    <a:rPr lang="en-US" sz="2800" dirty="0">
                      <a:solidFill>
                        <a:schemeClr val="tx1"/>
                      </a:solidFill>
                    </a:rPr>
                    <a:t>en las </a:t>
                  </a:r>
                  <a:r>
                    <a:rPr lang="en-US" sz="2800" b="1" dirty="0">
                      <a:solidFill>
                        <a:schemeClr val="tx1"/>
                      </a:solidFill>
                    </a:rPr>
                    <a:t>Tareas de </a:t>
                  </a:r>
                  <a:r>
                    <a:rPr lang="en-US" sz="2800" b="1" dirty="0">
                      <a:solidFill>
                        <a:schemeClr val="tx1"/>
                      </a:solidFill>
                    </a:rPr>
                    <a:t>Expertos</a:t>
                  </a:r>
                  <a:r>
                    <a:rPr lang="en-US" sz="2800" dirty="0">
                      <a:solidFill>
                        <a:schemeClr val="tx1"/>
                      </a:solidFill>
                    </a:rPr>
                    <a:t>.</a:t>
                  </a:r>
                  <a:br>
                    <a:rPr lang="de-DE" sz="2800" dirty="0">
                      <a:solidFill>
                        <a:schemeClr val="tx1"/>
                      </a:solidFill>
                    </a:rPr>
                  </a:br>
                  <a:br>
                    <a:rPr lang="de-DE" sz="2800" dirty="0">
                      <a:solidFill>
                        <a:schemeClr val="tx1"/>
                      </a:solidFill>
                    </a:rPr>
                  </a:br>
                  <a:r>
                    <a:rPr lang="en-US" sz="2800" dirty="0">
                      <a:solidFill>
                        <a:schemeClr val="tx1"/>
                      </a:solidFill>
                    </a:rPr>
                    <a:t>Utiliza la Tabla de Nucléidos si es necesario</a:t>
                  </a:r>
                  <a:br>
                    <a:rPr lang="de-DE" sz="2800" b="1" dirty="0">
                      <a:solidFill>
                        <a:schemeClr val="tx1"/>
                      </a:solidFill>
                      <a:latin typeface="Cambria Math" panose="02040503050406030204" pitchFamily="18" charset="0"/>
                    </a:rPr>
                  </a:br>
                  <a14:m xmlns:a14="http://schemas.microsoft.com/office/drawing/2010/main"/>
                  <a:r>
                    <a:rPr lang="de-DE" sz="2800" b="1" dirty="0">
                      <a:solidFill>
                        <a:schemeClr val="tx1"/>
                      </a:solidFill>
                    </a:rPr>
                    <a:t> 2.1 Tabla interactiva de nucleidos</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840677"/>
                </a:xfrm>
                <a:prstGeom prst="round2SameRect">
                  <a:avLst>
                    <a:gd name="adj1" fmla="val 0"/>
                    <a:gd name="adj2" fmla="val 0"/>
                  </a:avLst>
                </a:prstGeom>
                <a:blipFill>
                  <a:blip r:embed="rId5"/>
                  <a:stretch>
                    <a:fillRect l="-1895" r="-1789" b="-256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Reacciones nucleares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Reúnanse de nuevo en los grupos originales y trabajen juntos en las </a:t>
              </a:r>
              <a:r>
                <a:rPr lang="en-US" sz="2800" b="1" dirty="0">
                  <a:solidFill>
                    <a:schemeClr val="tx1"/>
                  </a:solidFill>
                </a:rPr>
                <a:t>Tareas del Grupo Hogar</a:t>
              </a:r>
              <a:r>
                <a:rPr lang="en-US" sz="2800" dirty="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¿Por </a:t>
            </a:r>
            <a:r>
              <a:rPr lang="en-US" sz="3600" cap="small" noProof="0" dirty="0"/>
              <a:t>qué</a:t>
            </a:r>
            <a:br>
              <a:rPr lang="en-US" sz="3600" cap="small" noProof="0" dirty="0"/>
            </a:br>
            <a:r>
              <a:rPr lang="en-US" sz="3600" cap="small" noProof="0" dirty="0"/>
              <a:t>conversiones nucleares</a:t>
            </a:r>
            <a:br>
              <a:rPr lang="en-US" sz="3600" cap="small" noProof="0" dirty="0"/>
            </a:br>
            <a:r>
              <a:rPr lang="en-US" sz="3600" cap="small" noProof="0" dirty="0"/>
              <a:t>nucleares?</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39420"/>
            <a:ext cx="5429251" cy="397031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La energía de enlace </a:t>
            </a:r>
            <a:r>
              <a:rPr lang="en-US" sz="2400" dirty="0"/>
              <a:t>es una medida de la estabilidad de un núcleo atómico</a:t>
            </a:r>
          </a:p>
          <a:p>
            <a:pPr marL="697230" lvl="1" indent="-285750">
              <a:buFont typeface="Arial" panose="020B0604020202020204" pitchFamily="34" charset="0"/>
              <a:buChar char="•"/>
            </a:pPr>
            <a:r>
              <a:rPr lang="en-US" sz="2000" dirty="0"/>
              <a:t>La estabilidad depende de la distribución del número de protones y neutrones, así como de factores de simetría complejos</a:t>
            </a:r>
          </a:p>
          <a:p>
            <a:pPr marL="285750" indent="-285750">
              <a:buFont typeface="Arial" panose="020B0604020202020204" pitchFamily="34" charset="0"/>
              <a:buChar char="•"/>
            </a:pPr>
            <a:r>
              <a:rPr lang="en-US" sz="2400" dirty="0"/>
              <a:t>Los núcleos que pueden pasar a estados estables mediante conversiones nucleares son inestables (radiactivos)</a:t>
            </a:r>
          </a:p>
          <a:p>
            <a:pPr marL="285750" indent="-285750">
              <a:buFont typeface="Arial" panose="020B0604020202020204" pitchFamily="34" charset="0"/>
              <a:buChar char="•"/>
            </a:pPr>
            <a:r>
              <a:rPr lang="en-US" sz="2400" dirty="0"/>
              <a:t>Los núcleos también pueden alcanzar un estado más estable mediante fusiones nucleares</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Energía vinculante</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a:solidFill>
                  <a:srgbClr val="000000"/>
                </a:solidFill>
              </a:rPr>
              <a:t>Energía de enlace por </a:t>
            </a:r>
            <a:r>
              <a:rPr lang="de-DE" sz="1100" dirty="0" err="1">
                <a:solidFill>
                  <a:srgbClr val="000000"/>
                </a:solidFill>
              </a:rPr>
              <a:t>nucleón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err="1">
                <a:solidFill>
                  <a:srgbClr val="000000"/>
                </a:solidFill>
              </a:rPr>
              <a:t>Masa </a:t>
            </a:r>
            <a:r>
              <a:rPr lang="de-DE" sz="1100" dirty="0" err="1">
                <a:solidFill>
                  <a:srgbClr val="000000"/>
                </a:solidFill>
              </a:rPr>
              <a:t>Número </a:t>
            </a:r>
            <a:r>
              <a:rPr lang="de-DE" sz="1100" dirty="0">
                <a:solidFill>
                  <a:srgbClr val="000000"/>
                </a:solidFill>
              </a:rPr>
              <a:t>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Energía vinculante</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a:solidFill>
                  <a:srgbClr val="000000"/>
                </a:solidFill>
              </a:rPr>
              <a:t>Energía de enlace por </a:t>
            </a:r>
            <a:r>
              <a:rPr lang="de-DE" sz="1400" b="1" dirty="0" err="1">
                <a:solidFill>
                  <a:srgbClr val="000000"/>
                </a:solidFill>
              </a:rPr>
              <a:t>nucleón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err="1">
                <a:solidFill>
                  <a:srgbClr val="000000"/>
                </a:solidFill>
              </a:rPr>
              <a:t>Masa </a:t>
            </a:r>
            <a:r>
              <a:rPr lang="de-DE" sz="1400" b="1" dirty="0" err="1">
                <a:solidFill>
                  <a:srgbClr val="000000"/>
                </a:solidFill>
              </a:rPr>
              <a:t>Número </a:t>
            </a:r>
            <a:r>
              <a:rPr lang="de-DE" sz="1400" b="1" dirty="0">
                <a:solidFill>
                  <a:srgbClr val="000000"/>
                </a:solidFill>
              </a:rPr>
              <a:t>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La tabla de nucleidos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Pruebe la representación en 3D de la Tabla de Nucléidos</a:t>
                  </a:r>
                  <a:br>
                    <a:rPr lang="de-DE" sz="2800" dirty="0">
                      <a:solidFill>
                        <a:schemeClr val="tx1"/>
                      </a:solidFill>
                    </a:rPr>
                  </a:br>
                  <a14:m xmlns:a14="http://schemas.microsoft.com/office/drawing/2010/main"/>
                  <a:r>
                    <a:rPr lang="de-DE" sz="2800" b="1" dirty="0">
                      <a:solidFill>
                        <a:schemeClr val="tx1"/>
                      </a:solidFill>
                    </a:rPr>
                    <a:t> 2.1 Tabla </a:t>
                  </a:r>
                  <a:r>
                    <a:rPr lang="de-DE" sz="2800" b="1" dirty="0">
                      <a:solidFill>
                        <a:schemeClr val="tx1"/>
                      </a:solidFill>
                    </a:rPr>
                    <a:t>de</a:t>
                  </a:r>
                  <a:r>
                    <a:rPr lang="de-DE" sz="2800" b="1" dirty="0">
                      <a:solidFill>
                        <a:schemeClr val="tx1"/>
                      </a:solidFill>
                    </a:rPr>
                    <a:t> </a:t>
                  </a:r>
                  <a:r>
                    <a:rPr lang="de-DE" sz="2800" b="1" dirty="0" err="1">
                      <a:solidFill>
                        <a:schemeClr val="tx1"/>
                      </a:solidFill>
                    </a:rPr>
                    <a:t>nucleidos</a:t>
                  </a:r>
                  <a:r>
                    <a:rPr lang="de-DE" sz="2800" b="1" dirty="0">
                      <a:solidFill>
                        <a:schemeClr val="tx1"/>
                      </a:solidFill>
                    </a:rPr>
                    <a:t> interactiva</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1053"/>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Mediante la </a:t>
            </a:r>
            <a:r>
              <a:rPr lang="en-US" sz="2800" b="1" dirty="0"/>
              <a:t>fusión </a:t>
            </a:r>
            <a:r>
              <a:rPr lang="en-US" sz="2800" dirty="0"/>
              <a:t>o la </a:t>
            </a:r>
            <a:r>
              <a:rPr lang="en-US" sz="2800" b="1" dirty="0"/>
              <a:t>conversión </a:t>
            </a:r>
            <a:r>
              <a:rPr lang="en-US" sz="2800" b="1" dirty="0"/>
              <a:t>nuclear </a:t>
            </a:r>
            <a:r>
              <a:rPr lang="en-US" sz="2800" dirty="0"/>
              <a:t>(desintegración) pueden crearse nuevos núcleos atómicos.</a:t>
            </a:r>
            <a:br>
              <a:rPr lang="en-US" sz="2800" dirty="0"/>
            </a:br>
            <a:endParaRPr lang="en-US" sz="2800" dirty="0"/>
          </a:p>
          <a:p>
            <a:pPr marL="285750" indent="-285750">
              <a:buFont typeface="Arial" panose="020B0604020202020204" pitchFamily="34" charset="0"/>
              <a:buChar char="•"/>
            </a:pPr>
            <a:r>
              <a:rPr lang="en-US" sz="2800" dirty="0"/>
              <a:t>Estos procesos son la base de la </a:t>
            </a:r>
            <a:r>
              <a:rPr lang="en-US" sz="2800" b="1" dirty="0"/>
              <a:t>formación de nuevos elementos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Reacciones nucleares</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Ilustración </a:t>
            </a:r>
            <a:r>
              <a:rPr lang="de-DE" sz="1400" i="1" dirty="0" err="1">
                <a:solidFill>
                  <a:schemeClr val="bg1"/>
                </a:solidFill>
              </a:rPr>
              <a:t>de </a:t>
            </a:r>
            <a:r>
              <a:rPr lang="de-DE" sz="1400" i="1" dirty="0" err="1">
                <a:solidFill>
                  <a:schemeClr val="bg1"/>
                </a:solidFill>
              </a:rPr>
              <a:t>la supergigante </a:t>
            </a:r>
            <a:r>
              <a:rPr lang="de-DE" sz="1400" i="1" dirty="0">
                <a:solidFill>
                  <a:schemeClr val="bg1"/>
                </a:solidFill>
              </a:rPr>
              <a:t>roja 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III</a:t>
            </a:r>
          </a:p>
          <a:p>
            <a:pPr algn="ctr">
              <a:spcAft>
                <a:spcPts val="600"/>
              </a:spcAft>
            </a:pPr>
            <a:r>
              <a:rPr lang="en-US" sz="3600" cap="small" dirty="0">
                <a:solidFill>
                  <a:schemeClr val="bg1"/>
                </a:solidFill>
              </a:rPr>
              <a:t>La evolución de</a:t>
            </a:r>
            <a:br>
              <a:rPr lang="en-US" sz="3600" cap="small" dirty="0">
                <a:solidFill>
                  <a:schemeClr val="bg1"/>
                </a:solidFill>
              </a:rPr>
            </a:br>
            <a:r>
              <a:rPr lang="en-US" sz="3600" cap="small" dirty="0">
                <a:solidFill>
                  <a:schemeClr val="bg1"/>
                </a:solidFill>
              </a:rPr>
              <a:t>una estrella</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a:t>
            </a:r>
          </a:p>
          <a:p>
            <a:pPr algn="ctr">
              <a:spcAft>
                <a:spcPts val="600"/>
              </a:spcAft>
            </a:pPr>
            <a:r>
              <a:rPr lang="en-US" sz="3600" cap="small" dirty="0">
                <a:solidFill>
                  <a:schemeClr val="bg1"/>
                </a:solidFill>
              </a:rPr>
              <a:t>Introducción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¿Dónde </a:t>
            </a:r>
            <a:r>
              <a:rPr lang="en-US" sz="3600" cap="small" noProof="0" dirty="0"/>
              <a:t>se</a:t>
            </a:r>
            <a:br>
              <a:rPr lang="en-US" sz="3600" cap="small" noProof="0" dirty="0"/>
            </a:br>
            <a:r>
              <a:rPr lang="en-US" sz="3600" cap="small" noProof="0" dirty="0"/>
              <a:t>se crean los elementos?</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a:t>Evolución estelar</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Elige estrellas de la</a:t>
              </a:r>
              <a:br>
                <a:rPr lang="en-US" sz="2800" dirty="0">
                  <a:solidFill>
                    <a:schemeClr val="tx1"/>
                  </a:solidFill>
                </a:rPr>
              </a:br>
              <a:r>
                <a:rPr lang="en-US" sz="2800" b="1" dirty="0">
                  <a:solidFill>
                    <a:schemeClr val="tx1"/>
                  </a:solidFill>
                </a:rPr>
                <a:t>→ 3.1 Tarjetas de perfil de estrella</a:t>
              </a:r>
              <a:br>
                <a:rPr lang="en-US" sz="2800" b="1" dirty="0">
                  <a:solidFill>
                    <a:schemeClr val="tx1"/>
                  </a:solidFill>
                </a:rPr>
              </a:br>
              <a:r>
                <a:rPr lang="en-US" sz="2800" dirty="0">
                  <a:solidFill>
                    <a:schemeClr val="tx1"/>
                  </a:solidFill>
                </a:rPr>
                <a:t>y organízalas en el diagrama compartido.</a:t>
              </a:r>
              <a:br>
                <a:rPr lang="en-US" sz="2800" dirty="0">
                  <a:solidFill>
                    <a:schemeClr val="tx1"/>
                  </a:solidFill>
                </a:rPr>
              </a:br>
              <a:r>
                <a:rPr lang="en-US" sz="2800" dirty="0">
                  <a:solidFill>
                    <a:schemeClr val="tx1"/>
                  </a:solidFill>
                </a:rPr>
                <a:t>Para ello, abra el </a:t>
              </a:r>
              <a:br>
                <a:rPr lang="en-US" sz="2800" dirty="0">
                  <a:solidFill>
                    <a:schemeClr val="tx1"/>
                  </a:solidFill>
                </a:rPr>
              </a:br>
              <a:r>
                <a:rPr lang="en-US" sz="2800" dirty="0">
                  <a:solidFill>
                    <a:schemeClr val="tx1"/>
                  </a:solidFill>
                </a:rPr>
                <a:t>→ </a:t>
              </a:r>
              <a:r>
                <a:rPr lang="en-US" sz="2800" b="1" dirty="0">
                  <a:solidFill>
                    <a:schemeClr val="tx1"/>
                  </a:solidFill>
                </a:rPr>
                <a:t>3.2 Tablero HRD</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Cada año se forman unas 5 estrellas en nuestra Vía Láctea.</a:t>
            </a:r>
          </a:p>
          <a:p>
            <a:pPr marL="285750" indent="-285750">
              <a:buFont typeface="Arial" panose="020B0604020202020204" pitchFamily="34" charset="0"/>
              <a:buChar char="•"/>
            </a:pPr>
            <a:r>
              <a:rPr lang="en-US" sz="2400" dirty="0"/>
              <a:t>Su formación dura aproximadamente entre 1 y 100 millones de años.</a:t>
            </a:r>
          </a:p>
          <a:p>
            <a:pPr marL="285750" indent="-285750">
              <a:buFont typeface="Arial" panose="020B0604020202020204" pitchFamily="34" charset="0"/>
              <a:buChar char="•"/>
            </a:pPr>
            <a:r>
              <a:rPr lang="en-US" sz="2400" dirty="0"/>
              <a:t>Al principio, por la contracción de nubes moleculares de hidrógeno (gravitación).</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Las dos nebulosas NGC 2014 y NGC 2020, que forman parte de una región de formación estelar en la Gran </a:t>
            </a:r>
            <a:r>
              <a:rPr kumimoji="0" lang="en-US" sz="1400" b="0" i="1" u="none" strike="noStrike" kern="1200" cap="none" spc="0" normalizeH="0" baseline="0" noProof="0" dirty="0">
                <a:ln>
                  <a:noFill/>
                </a:ln>
                <a:solidFill>
                  <a:srgbClr val="00305E"/>
                </a:solidFill>
                <a:effectLst/>
                <a:uLnTx/>
                <a:uFillTx/>
                <a:latin typeface="Open Sans"/>
                <a:ea typeface="+mn-ea"/>
                <a:cs typeface="+mn-cs"/>
              </a:rPr>
              <a:t>Nube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de Magallanes</a:t>
            </a:r>
            <a:r>
              <a:rPr kumimoji="0" lang="en-US" sz="1400" b="0" i="1" u="none" strike="noStrike" kern="1200" cap="none" spc="0" normalizeH="0" baseline="0" noProof="0" dirty="0">
                <a:ln>
                  <a:noFill/>
                </a:ln>
                <a:solidFill>
                  <a:srgbClr val="00305E"/>
                </a:solidFill>
                <a:effectLst/>
                <a:uLnTx/>
                <a:uFillTx/>
                <a:latin typeface="Open Sans"/>
                <a:ea typeface="+mn-ea"/>
                <a:cs typeface="+mn-cs"/>
              </a:rPr>
              <a:t>, una galaxia de la Vía Láctea situada a 163 000 años luz.</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La contracción crea un núcleo de mayor densidad (colapso gravitatorio).</a:t>
            </a:r>
          </a:p>
          <a:p>
            <a:pPr marL="285750" indent="-285750">
              <a:buFont typeface="Arial" panose="020B0604020202020204" pitchFamily="34" charset="0"/>
              <a:buChar char="•"/>
            </a:pPr>
            <a:r>
              <a:rPr lang="en-US" sz="2400" dirty="0"/>
              <a:t>Si la masa es lo suficientemente alta, la nube se colapsa y se emite energía térmica</a:t>
            </a:r>
          </a:p>
          <a:p>
            <a:pPr marL="285750" indent="-285750">
              <a:buFont typeface="Arial" panose="020B0604020202020204" pitchFamily="34" charset="0"/>
              <a:buChar char="•"/>
            </a:pPr>
            <a:r>
              <a:rPr lang="en-US" sz="2400" dirty="0"/>
              <a:t>Si la densidad de la estrella es lo suficientemente alta, la radiación ya no puede escapar de la envoltura, por lo que la estrella se calienta aún más</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[13]La cabeza de la llamada nube de gas "Oruga cósmica" es una protoestrella que aún está absorbiendo material de su envoltura exterior y condensándose lentamente.</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Se forma </a:t>
            </a:r>
            <a:r>
              <a:rPr lang="en-US" sz="2400" dirty="0"/>
              <a:t>una </a:t>
            </a:r>
            <a:r>
              <a:rPr lang="en-US" sz="2400" b="1" dirty="0"/>
              <a:t>protoestrella</a:t>
            </a:r>
          </a:p>
          <a:p>
            <a:pPr marL="285750" indent="-285750">
              <a:buFont typeface="Arial" panose="020B0604020202020204" pitchFamily="34" charset="0"/>
              <a:buChar char="•"/>
            </a:pPr>
            <a:r>
              <a:rPr lang="en-US" sz="2400" dirty="0"/>
              <a:t>La fuerza gravitatoria aumenta</a:t>
            </a:r>
          </a:p>
          <a:p>
            <a:pPr marL="285750" indent="-285750">
              <a:buFont typeface="Arial" panose="020B0604020202020204" pitchFamily="34" charset="0"/>
              <a:buChar char="•"/>
            </a:pPr>
            <a:r>
              <a:rPr lang="en-US" sz="2400" dirty="0"/>
              <a:t>Las moléculas externas chocan contra el núcleo</a:t>
            </a:r>
          </a:p>
          <a:p>
            <a:pPr marL="285750" indent="-285750">
              <a:buFont typeface="Arial" panose="020B0604020202020204" pitchFamily="34" charset="0"/>
              <a:buChar char="•"/>
            </a:pPr>
            <a:r>
              <a:rPr lang="en-US" sz="2400" dirty="0"/>
              <a:t>Varios miles de Kelvin, luz principalmente en el rango infrarrojo</a:t>
            </a:r>
          </a:p>
          <a:p>
            <a:pPr marL="285750" indent="-285750">
              <a:buFont typeface="Arial" panose="020B0604020202020204" pitchFamily="34" charset="0"/>
              <a:buChar char="•"/>
            </a:pPr>
            <a:r>
              <a:rPr lang="en-US" sz="2400" dirty="0"/>
              <a:t>Se aumenta la temperatura hasta que el gas interior </a:t>
            </a:r>
            <a:r>
              <a:rPr lang="en-US" sz="2400" dirty="0" err="1"/>
              <a:t>se ioniza</a:t>
            </a:r>
            <a:r>
              <a:rPr lang="en-US" sz="2400" dirty="0"/>
              <a:t>, el gas se convierte en plasma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Gas expulsado de la protoestrella que choca con nubes de polvo. Se observan dos chorros que se alejan diametralmente de la protoestrella </a:t>
            </a:r>
            <a:r>
              <a:rPr lang="en-US" sz="1400" i="1" dirty="0" err="1"/>
              <a:t>del centro</a:t>
            </a:r>
            <a:r>
              <a:rPr lang="en-US" sz="1400" i="1" dirty="0"/>
              <a:t>.</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La Temperatura y la Densidad son lo suficientemente altas para que los núcleos atómicos superen la barrera de Coulomb</a:t>
            </a:r>
          </a:p>
          <a:p>
            <a:pPr marL="285750" indent="-285750">
              <a:buFont typeface="Arial" panose="020B0604020202020204" pitchFamily="34" charset="0"/>
              <a:buChar char="•"/>
            </a:pPr>
            <a:r>
              <a:rPr lang="en-US" sz="2400" b="1" dirty="0"/>
              <a:t>Fusión del hidrógeno: </a:t>
            </a:r>
            <a:r>
              <a:rPr lang="en-US" sz="2400" dirty="0"/>
              <a:t>se forma helio que se acumula en el núcleo</a:t>
            </a:r>
          </a:p>
          <a:p>
            <a:pPr marL="285750" indent="-285750">
              <a:buFont typeface="Arial" panose="020B0604020202020204" pitchFamily="34" charset="0"/>
              <a:buChar char="•"/>
            </a:pPr>
            <a:r>
              <a:rPr lang="en-US" sz="2400" dirty="0"/>
              <a:t>Radiación y presión de los gases como fuerza opuesta a la gravedad</a:t>
            </a:r>
          </a:p>
          <a:p>
            <a:pPr marL="285750" indent="-285750">
              <a:buFont typeface="Arial" panose="020B0604020202020204" pitchFamily="34" charset="0"/>
              <a:buChar char="•"/>
            </a:pPr>
            <a:r>
              <a:rPr lang="en-US" sz="2400" dirty="0"/>
              <a:t>La estrella ha alcanzado un estado estable.</a:t>
            </a:r>
          </a:p>
          <a:p>
            <a:pPr marL="342900" indent="-342900">
              <a:buFont typeface="Wingdings" panose="05000000000000000000" pitchFamily="2" charset="2"/>
              <a:buChar char="Ø"/>
            </a:pPr>
            <a:r>
              <a:rPr lang="en-US" sz="2400" b="1" dirty="0"/>
              <a:t>Equilibrio hidrostático</a:t>
            </a:r>
            <a:r>
              <a:rPr lang="en-US" sz="2400" dirty="0"/>
              <a:t>: Gravedad y presión equilibradas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Cuanto mayor es el elemento, mayor es la </a:t>
            </a:r>
            <a:r>
              <a:rPr lang="en-US" sz="2400" b="1" dirty="0"/>
              <a:t>barrera de Coulomb</a:t>
            </a:r>
          </a:p>
          <a:p>
            <a:pPr marL="285750" indent="-285750">
              <a:buFont typeface="Arial" panose="020B0604020202020204" pitchFamily="34" charset="0"/>
              <a:buChar char="•"/>
            </a:pPr>
            <a:r>
              <a:rPr lang="de-DE" sz="2400" dirty="0" err="1"/>
              <a:t>Si </a:t>
            </a:r>
            <a:r>
              <a:rPr lang="de-DE" sz="2400" dirty="0" err="1"/>
              <a:t>la temperatura </a:t>
            </a:r>
            <a:r>
              <a:rPr lang="de-DE" sz="2400" dirty="0"/>
              <a:t>y la densidad </a:t>
            </a:r>
            <a:r>
              <a:rPr lang="de-DE" sz="2400" dirty="0" err="1"/>
              <a:t>son suficientemente altas</a:t>
            </a:r>
            <a:r>
              <a:rPr lang="de-DE" sz="2400" dirty="0"/>
              <a:t>, </a:t>
            </a:r>
            <a:r>
              <a:rPr lang="de-DE" sz="2400" dirty="0" err="1"/>
              <a:t>la fusión </a:t>
            </a:r>
            <a:r>
              <a:rPr lang="de-DE" sz="2400" dirty="0" err="1"/>
              <a:t>del helio </a:t>
            </a:r>
            <a:r>
              <a:rPr lang="de-DE" sz="2400" dirty="0"/>
              <a:t>es posible.</a:t>
            </a:r>
          </a:p>
          <a:p>
            <a:pPr marL="285750" indent="-285750">
              <a:buFont typeface="Arial" panose="020B0604020202020204" pitchFamily="34" charset="0"/>
              <a:buChar char="•"/>
            </a:pPr>
            <a:r>
              <a:rPr lang="en-US" sz="2400" dirty="0"/>
              <a:t>Dependiendo de la masa de la estrella, pueden fusionarse más elementos</a:t>
            </a:r>
          </a:p>
          <a:p>
            <a:pPr marL="285750" indent="-285750">
              <a:buFont typeface="Arial" panose="020B0604020202020204" pitchFamily="34" charset="0"/>
              <a:buChar char="•"/>
            </a:pPr>
            <a:r>
              <a:rPr lang="en-US" sz="2400" dirty="0"/>
              <a:t>La estrella atraviesa </a:t>
            </a:r>
            <a:r>
              <a:rPr lang="en-US" sz="2400" b="1" dirty="0"/>
              <a:t>fases vitales </a:t>
            </a:r>
            <a:r>
              <a:rPr lang="en-US" sz="2400" dirty="0"/>
              <a:t>que están acopladas a los procesos de fusión nuclear</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Fases de la vida de las estrellas</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La nebulosa planetaria NGC 6302, también llamada Nebulosa de la Mariposa, se encuentra en nuestra Vía Láctea, </a:t>
            </a:r>
            <a:r>
              <a:rPr lang="en-US" sz="2000" i="1" dirty="0"/>
              <a:t>a </a:t>
            </a:r>
            <a:r>
              <a:rPr lang="en-US" sz="2000" i="1" dirty="0"/>
              <a:t>unos 3.800 </a:t>
            </a:r>
            <a:r>
              <a:rPr lang="en-US" sz="2000" i="1" dirty="0" err="1"/>
              <a:t>Lj </a:t>
            </a:r>
            <a:r>
              <a:rPr lang="en-US" sz="2000" i="1" dirty="0"/>
              <a:t>de distancia. </a:t>
            </a:r>
            <a:r>
              <a:rPr lang="en-US" sz="2000" i="1" dirty="0" err="1"/>
              <a:t>En el centro </a:t>
            </a:r>
            <a:r>
              <a:rPr lang="en-US" sz="2000" i="1" dirty="0"/>
              <a:t>hay una estrella moribunda que tenía cinco veces la masa del Sol. Ha expulsado su envoltura de gas y ahora libera una corriente de radiación ultravioleta que hace visible la materia expulsada.</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en-US" sz="4000" b="1" cap="small" noProof="0" dirty="0">
                <a:solidFill>
                  <a:schemeClr val="tx1"/>
                </a:solidFill>
              </a:rPr>
              <a:t>Ronda de introducción</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Evolución estelar</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[16] La nebulosa del Cangrejo, situada a 6500 años luz en la constelación de Tauro, es el resultado de la explosión de una supernova observada por los astrónomos en 1054. En su </a:t>
            </a:r>
            <a:r>
              <a:rPr lang="en-US" sz="2000" i="1" dirty="0" err="1"/>
              <a:t>centro </a:t>
            </a:r>
            <a:r>
              <a:rPr lang="en-US" sz="2000" i="1" dirty="0"/>
              <a:t>hay una estrella de neutrones extremadamente densa que gira una vez cada 33 milisegundos, emitiendo haces giratorios de ondas de radio y luz visible similares a faros.</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El Sol nació hace 4.500 millones de años</a:t>
            </a:r>
          </a:p>
          <a:p>
            <a:pPr marL="285750" indent="-285750">
              <a:spcAft>
                <a:spcPts val="600"/>
              </a:spcAft>
              <a:buFont typeface="Arial" panose="020B0604020202020204" pitchFamily="34" charset="0"/>
              <a:buChar char="•"/>
            </a:pPr>
            <a:r>
              <a:rPr lang="en-US" sz="2400" dirty="0"/>
              <a:t>El Sol se estabiliza en </a:t>
            </a:r>
            <a:r>
              <a:rPr lang="en-US" sz="2400" b="1" dirty="0"/>
              <a:t>la Secuencia Principal</a:t>
            </a:r>
          </a:p>
          <a:p>
            <a:pPr marL="285750" indent="-285750">
              <a:spcAft>
                <a:spcPts val="600"/>
              </a:spcAft>
              <a:buFont typeface="Arial" panose="020B0604020202020204" pitchFamily="34" charset="0"/>
              <a:buChar char="•"/>
            </a:pPr>
            <a:r>
              <a:rPr lang="en-US" sz="2400" dirty="0"/>
              <a:t>La fusión del hidrógeno da lugar a un núcleo de helio y una envoltura de hidrógeno</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DRH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El hidrógeno del núcleo se consume, el núcleo se contrae y se calienta.</a:t>
            </a:r>
          </a:p>
          <a:p>
            <a:pPr marL="285750" indent="-285750">
              <a:spcAft>
                <a:spcPts val="600"/>
              </a:spcAft>
              <a:buFont typeface="Arial" panose="020B0604020202020204" pitchFamily="34" charset="0"/>
              <a:buChar char="•"/>
            </a:pPr>
            <a:r>
              <a:rPr lang="en-US" sz="2400" dirty="0"/>
              <a:t>El sol se expande, se vuelve más brillante pero más frío en el exterior</a:t>
            </a:r>
          </a:p>
          <a:p>
            <a:pPr marL="285750" indent="-285750">
              <a:spcAft>
                <a:spcPts val="600"/>
              </a:spcAft>
              <a:buFont typeface="Arial" panose="020B0604020202020204" pitchFamily="34" charset="0"/>
              <a:buChar char="•"/>
            </a:pPr>
            <a:r>
              <a:rPr lang="en-US" sz="2400" dirty="0"/>
              <a:t>El Sol se convierte en una </a:t>
            </a:r>
            <a:r>
              <a:rPr lang="en-US" sz="2400" b="1" dirty="0"/>
              <a:t>Gigante Roja </a:t>
            </a:r>
            <a:r>
              <a:rPr lang="en-US" sz="2400" dirty="0"/>
              <a:t>con una envoltura de Hidrógeno y un núcleo de Helio</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El helio se enciende bruscamente en el núcleo</a:t>
            </a:r>
          </a:p>
          <a:p>
            <a:pPr marL="754380" lvl="1" indent="-342900">
              <a:buFont typeface="Wingdings" panose="05000000000000000000" pitchFamily="2" charset="2"/>
              <a:buChar char="Ø"/>
            </a:pPr>
            <a:r>
              <a:rPr lang="en-US" sz="2400" b="1" dirty="0"/>
              <a:t>Destello de helio</a:t>
            </a:r>
          </a:p>
          <a:p>
            <a:pPr marL="285750" indent="-285750">
              <a:buFont typeface="Arial" panose="020B0604020202020204" pitchFamily="34" charset="0"/>
              <a:buChar char="•"/>
            </a:pPr>
            <a:r>
              <a:rPr lang="en-US" sz="2400" dirty="0"/>
              <a:t>La temperatura interior sube, el Sol se calienta</a:t>
            </a:r>
          </a:p>
          <a:p>
            <a:pPr marL="285750" indent="-285750">
              <a:buFont typeface="Arial" panose="020B0604020202020204" pitchFamily="34" charset="0"/>
              <a:buChar char="•"/>
            </a:pPr>
            <a:r>
              <a:rPr lang="en-US" sz="2400" dirty="0"/>
              <a:t>El helio arde en el núcleo:</a:t>
            </a:r>
            <a:br>
              <a:rPr lang="en-US" sz="2400" dirty="0"/>
            </a:br>
            <a:r>
              <a:rPr lang="en-US" sz="2400" b="1" dirty="0"/>
              <a:t>Proceso triple alfa</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El helio se enciende bruscamente en el núcleo</a:t>
            </a:r>
          </a:p>
          <a:p>
            <a:pPr marL="754380" lvl="1" indent="-342900">
              <a:buFont typeface="Wingdings" panose="05000000000000000000" pitchFamily="2" charset="2"/>
              <a:buChar char="Ø"/>
            </a:pPr>
            <a:r>
              <a:rPr lang="en-US" sz="2400" b="1" dirty="0"/>
              <a:t>Destello de helio</a:t>
            </a:r>
          </a:p>
          <a:p>
            <a:pPr marL="285750" indent="-285750">
              <a:buFont typeface="Arial" panose="020B0604020202020204" pitchFamily="34" charset="0"/>
              <a:buChar char="•"/>
            </a:pPr>
            <a:r>
              <a:rPr lang="en-US" sz="2400" dirty="0"/>
              <a:t>La temperatura interior sube, el Sol se calienta</a:t>
            </a:r>
          </a:p>
          <a:p>
            <a:pPr marL="285750" indent="-285750">
              <a:buFont typeface="Arial" panose="020B0604020202020204" pitchFamily="34" charset="0"/>
              <a:buChar char="•"/>
            </a:pPr>
            <a:r>
              <a:rPr lang="en-US" sz="2400" dirty="0"/>
              <a:t>El helio arde en el núcleo:</a:t>
            </a:r>
            <a:br>
              <a:rPr lang="en-US" sz="2400" dirty="0"/>
            </a:br>
            <a:r>
              <a:rPr lang="en-US" sz="2400" b="1" dirty="0"/>
              <a:t>Proceso triple alfa</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Helio consumido en el núcleo</a:t>
            </a:r>
          </a:p>
          <a:p>
            <a:pPr marL="285750" indent="-285750">
              <a:buFont typeface="Arial" panose="020B0604020202020204" pitchFamily="34" charset="0"/>
              <a:buChar char="•"/>
            </a:pPr>
            <a:r>
              <a:rPr lang="en-US" sz="2400" dirty="0"/>
              <a:t>El Sol tiene ahora una envoltura de Hidrógeno, una envoltura de Helio y un núcleo de Carbono/Oxígeno.</a:t>
            </a:r>
          </a:p>
          <a:p>
            <a:pPr marL="285750" indent="-285750">
              <a:buFont typeface="Arial" panose="020B0604020202020204" pitchFamily="34" charset="0"/>
              <a:buChar char="•"/>
            </a:pPr>
            <a:r>
              <a:rPr lang="en-US" sz="2400" dirty="0"/>
              <a:t>El sol se expande, se vuelve más brillante pero más frío en el exterior</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El Sol pierde masa con cada pulso térmico hasta que el núcleo queda al descubierto</a:t>
            </a:r>
          </a:p>
          <a:p>
            <a:pPr marL="285750" indent="-285750">
              <a:buFont typeface="Arial" panose="020B0604020202020204" pitchFamily="34" charset="0"/>
              <a:buChar char="•"/>
            </a:pPr>
            <a:r>
              <a:rPr lang="en-US" sz="2400" dirty="0"/>
              <a:t>La cáscara expulsada forma una </a:t>
            </a:r>
            <a:r>
              <a:rPr lang="en-US" sz="2400" b="1" dirty="0"/>
              <a:t>nebulosa planetaria</a:t>
            </a:r>
          </a:p>
          <a:p>
            <a:pPr marL="285750" indent="-285750">
              <a:buFont typeface="Arial" panose="020B0604020202020204" pitchFamily="34" charset="0"/>
              <a:buChar char="•"/>
            </a:pPr>
            <a:r>
              <a:rPr lang="en-US" sz="2400" dirty="0"/>
              <a:t>El núcleo expuesto forma </a:t>
            </a:r>
            <a:r>
              <a:rPr lang="en-US" sz="2400" b="1" dirty="0"/>
              <a:t>una enana blanca</a:t>
            </a:r>
          </a:p>
          <a:p>
            <a:pPr marL="697230" lvl="1" indent="-285750">
              <a:buFont typeface="Arial" panose="020B0604020202020204" pitchFamily="34" charset="0"/>
              <a:buChar char="•"/>
            </a:pPr>
            <a:r>
              <a:rPr lang="en-US" sz="2400" dirty="0"/>
              <a:t>se enfría rápidamente, no hay más reacciones posibles</a:t>
            </a:r>
          </a:p>
          <a:p>
            <a:pPr marL="697230" lvl="1" indent="-285750">
              <a:buFont typeface="Arial" panose="020B0604020202020204" pitchFamily="34" charset="0"/>
              <a:buChar char="•"/>
            </a:pPr>
            <a:r>
              <a:rPr lang="en-US" sz="2400" dirty="0"/>
              <a:t>Compuesto principalmente de carbono y oxígeno</a:t>
            </a:r>
            <a:br>
              <a:rPr lang="en-US" sz="2400" dirty="0"/>
            </a:br>
            <a:r>
              <a:rPr lang="en-US" sz="1600" i="1" dirty="0"/>
              <a:t>Aproximadamente la masa del Sol y el tamaño de la Tierra</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La historia de nuestro Sol</a:t>
            </a:r>
            <a:endParaRPr lang="en-US" sz="3000" noProof="0" dirty="0"/>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El Sol pierde masa con cada pulso térmico hasta que el núcleo queda al descubierto</a:t>
            </a:r>
          </a:p>
          <a:p>
            <a:pPr marL="285750" indent="-285750">
              <a:buFont typeface="Arial" panose="020B0604020202020204" pitchFamily="34" charset="0"/>
              <a:buChar char="•"/>
            </a:pPr>
            <a:r>
              <a:rPr lang="en-US" sz="2400" dirty="0"/>
              <a:t>La cáscara expulsada forma una </a:t>
            </a:r>
            <a:r>
              <a:rPr lang="en-US" sz="2400" b="1" dirty="0"/>
              <a:t>nebulosa planetaria</a:t>
            </a:r>
          </a:p>
          <a:p>
            <a:pPr marL="285750" indent="-285750">
              <a:buFont typeface="Arial" panose="020B0604020202020204" pitchFamily="34" charset="0"/>
              <a:buChar char="•"/>
            </a:pPr>
            <a:r>
              <a:rPr lang="en-US" sz="2400" dirty="0"/>
              <a:t>El núcleo expuesto forma </a:t>
            </a:r>
            <a:r>
              <a:rPr lang="en-US" sz="2400" b="1" dirty="0"/>
              <a:t>una enana blanca</a:t>
            </a:r>
          </a:p>
          <a:p>
            <a:pPr marL="697230" lvl="1" indent="-285750">
              <a:buFont typeface="Arial" panose="020B0604020202020204" pitchFamily="34" charset="0"/>
              <a:buChar char="•"/>
            </a:pPr>
            <a:r>
              <a:rPr lang="en-US" sz="2400" dirty="0"/>
              <a:t>se enfría rápidamente, no hay más reacciones posibles</a:t>
            </a:r>
          </a:p>
          <a:p>
            <a:pPr marL="697230" lvl="1" indent="-285750">
              <a:buFont typeface="Arial" panose="020B0604020202020204" pitchFamily="34" charset="0"/>
              <a:buChar char="•"/>
            </a:pPr>
            <a:r>
              <a:rPr lang="en-US" sz="2400" dirty="0"/>
              <a:t>Compuesto principalmente de carbono y oxígeno</a:t>
            </a:r>
            <a:br>
              <a:rPr lang="en-US" sz="2400" dirty="0"/>
            </a:br>
            <a:r>
              <a:rPr lang="en-US" sz="1600" i="1" dirty="0"/>
              <a:t>Aproximadamente la masa del Sol y el tamaño de la Tierra</a:t>
            </a:r>
            <a:endParaRPr lang="de-DE" sz="2400" i="1"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Una nebulosa planetaria en Cygnus</a:t>
            </a:r>
            <a:br>
              <a:rPr lang="en-US" sz="1800" i="1" dirty="0"/>
            </a:br>
            <a:r>
              <a:rPr lang="de-DE" i="1" dirty="0">
                <a:hlinkClick r:id="rId4"/>
              </a:rPr>
              <a:t>Hubble/ESA, </a:t>
            </a:r>
            <a:r>
              <a:rPr lang="de-DE" i="1" dirty="0"/>
              <a:t>2021 </a:t>
            </a:r>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Abundancia de los elementos químicos </a:t>
            </a:r>
            <a:r>
              <a:rPr lang="en-US" sz="2400" noProof="0" dirty="0"/>
              <a:t>(Sistema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en-US" sz="3600" cap="small" noProof="0" dirty="0"/>
              <a:t>¿Qué sabe ya sobre</a:t>
            </a:r>
            <a:br>
              <a:rPr lang="en-US" sz="3600" b="1" cap="small" noProof="0" dirty="0"/>
            </a:br>
            <a:r>
              <a:rPr lang="en-US" sz="3600" b="1" cap="small" noProof="0" dirty="0"/>
              <a:t>Astrofísica Nuclear</a:t>
            </a:r>
            <a:r>
              <a:rPr lang="en-US" sz="3600" cap="small" noProof="0" dirty="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Abundancia de los elementos químicos </a:t>
            </a:r>
            <a:r>
              <a:rPr lang="en-US" sz="2400" noProof="0" dirty="0"/>
              <a:t>(Sistema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Abundancia de los elementos químicos </a:t>
            </a:r>
            <a:r>
              <a:rPr lang="en-US" sz="2400" noProof="0" dirty="0"/>
              <a:t>(Sistema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Los elementos hasta </a:t>
            </a:r>
            <a:r>
              <a:rPr lang="en-GB" sz="2400" b="1" dirty="0"/>
              <a:t>el Hierro </a:t>
            </a:r>
            <a:r>
              <a:rPr lang="en-GB" sz="2400" dirty="0"/>
              <a:t>pueden sintetizarse por fusión nuclear en procesos estelares</a:t>
            </a:r>
          </a:p>
          <a:p>
            <a:pPr marL="285750" indent="-285750">
              <a:buFont typeface="Arial" panose="020B0604020202020204" pitchFamily="34" charset="0"/>
              <a:buChar char="•"/>
            </a:pPr>
            <a:r>
              <a:rPr lang="en-GB" sz="2400" dirty="0"/>
              <a:t>Como resultado, hay una mayor abundancia de hierro</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Energía vinculante</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Energía de enlace por </a:t>
            </a:r>
            <a:r>
              <a:rPr lang="de-DE" sz="1400" b="1" dirty="0" err="1">
                <a:solidFill>
                  <a:srgbClr val="000000"/>
                </a:solidFill>
              </a:rPr>
              <a:t>nucleón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Masa </a:t>
            </a:r>
            <a:r>
              <a:rPr lang="de-DE" sz="1400" b="1" dirty="0" err="1">
                <a:solidFill>
                  <a:srgbClr val="000000"/>
                </a:solidFill>
              </a:rPr>
              <a:t>Número </a:t>
            </a:r>
            <a:r>
              <a:rPr lang="de-DE" sz="1400" b="1" dirty="0">
                <a:solidFill>
                  <a:srgbClr val="000000"/>
                </a:solidFill>
              </a:rPr>
              <a:t>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Energía vinculante</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Energía de enlace por </a:t>
            </a:r>
            <a:r>
              <a:rPr lang="de-DE" sz="1400" b="1" dirty="0" err="1">
                <a:solidFill>
                  <a:srgbClr val="000000"/>
                </a:solidFill>
              </a:rPr>
              <a:t>nucleón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Masa </a:t>
            </a:r>
            <a:r>
              <a:rPr lang="de-DE" sz="1400" b="1" dirty="0" err="1">
                <a:solidFill>
                  <a:srgbClr val="000000"/>
                </a:solidFill>
              </a:rPr>
              <a:t>Número </a:t>
            </a:r>
            <a:r>
              <a:rPr lang="de-DE" sz="1400" b="1" dirty="0">
                <a:solidFill>
                  <a:srgbClr val="000000"/>
                </a:solidFill>
              </a:rPr>
              <a:t>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Fusión nuclear</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IV</a:t>
            </a:r>
          </a:p>
          <a:p>
            <a:pPr algn="ctr">
              <a:spcAft>
                <a:spcPts val="600"/>
              </a:spcAft>
            </a:pPr>
            <a:r>
              <a:rPr lang="en-US" sz="3600" cap="small" dirty="0">
                <a:solidFill>
                  <a:schemeClr val="bg1"/>
                </a:solidFill>
              </a:rPr>
              <a:t>Hacia</a:t>
            </a:r>
            <a:br>
              <a:rPr lang="en-US" sz="3600" cap="small" dirty="0">
                <a:solidFill>
                  <a:schemeClr val="bg1"/>
                </a:solidFill>
              </a:rPr>
            </a:br>
            <a:r>
              <a:rPr lang="en-US" sz="3600" cap="small" dirty="0">
                <a:solidFill>
                  <a:schemeClr val="bg1"/>
                </a:solidFill>
              </a:rPr>
              <a:t>Elementos superiores</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GB" sz="3600" cap="small" noProof="0" dirty="0"/>
              <a:t>¿Cómo pueden </a:t>
            </a:r>
            <a:r>
              <a:rPr lang="en-GB" sz="3600" cap="small" noProof="0" dirty="0"/>
              <a:t>sintetizarse </a:t>
            </a:r>
            <a:r>
              <a:rPr lang="en-GB" sz="3600" b="1" cap="small" noProof="0" dirty="0"/>
              <a:t>los elementos más pesados</a:t>
            </a:r>
            <a:r>
              <a:rPr lang="en-GB" sz="3600" cap="small" noProof="0" dirty="0"/>
              <a:t>?</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Captura de neutrones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de-DE" sz="2000" b="1" dirty="0" err="1"/>
              <a:t>Conversión </a:t>
            </a:r>
            <a:r>
              <a:rPr lang="de-DE" sz="2000" b="1" dirty="0" err="1"/>
              <a:t>radiactiva</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Captura de neutrones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200" dirty="0"/>
              <a:t>El Hierro-59 puede sufrir otra reacción de captura de neutrones antes de desintegrarse.</a:t>
            </a:r>
          </a:p>
          <a:p>
            <a:pPr marL="285750" indent="-285750">
              <a:lnSpc>
                <a:spcPct val="120000"/>
              </a:lnSpc>
              <a:buFont typeface="Arial" panose="020B0604020202020204" pitchFamily="34" charset="0"/>
              <a:buChar char="•"/>
            </a:pPr>
            <a:r>
              <a:rPr lang="en-US" sz="2200" dirty="0"/>
              <a:t>La relación de probabilidad entre la desintegración del nucleido y el desencadenamiento de una cadena de reacciones de captura de neutrones depende del flujo de neutrones</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sz="2400" b="1" i="0" smtClean="0">
                          <a:latin typeface="Cambria Math" panose="02040503050406030204" pitchFamily="18" charset="0"/>
                        </a:rPr>
                        <m:t>∆</m:t>
                      </m:r>
                      <m:r>
                        <a:rPr xmlns:a="http://schemas.openxmlformats.org/drawingml/2006/main" lang="de-DE" sz="2400" b="1" i="0" smtClean="0">
                          <a:latin typeface="Cambria Math" panose="02040503050406030204" pitchFamily="18" charset="0"/>
                        </a:rPr>
                        <m:t>𝐩</m:t>
                      </m:r>
                      <m:r>
                        <a:rPr xmlns:a="http://schemas.openxmlformats.org/drawingml/2006/main" lang="de-DE" sz="2400" b="1" i="0" smtClean="0">
                          <a:latin typeface="Cambria Math" panose="02040503050406030204" pitchFamily="18" charset="0"/>
                        </a:rPr>
                        <m:t>=</m:t>
                      </m:r>
                      <m:f>
                        <m:fPr>
                          <m:ctrlPr>
                            <a:rPr xmlns:a="http://schemas.openxmlformats.org/drawingml/2006/main" lang="de-DE" sz="2400" b="1" i="1" smtClean="0">
                              <a:latin typeface="Cambria Math" panose="02040503050406030204" pitchFamily="18" charset="0"/>
                            </a:rPr>
                          </m:ctrlPr>
                        </m:fPr>
                        <m:num>
                          <m:sSub>
                            <m:sSubPr>
                              <m:ctrlPr>
                                <a:rPr xmlns:a="http://schemas.openxmlformats.org/drawingml/2006/main" lang="de-DE" sz="2400" b="1" i="1" smtClean="0">
                                  <a:latin typeface="Cambria Math" panose="02040503050406030204" pitchFamily="18" charset="0"/>
                                </a:rPr>
                              </m:ctrlPr>
                            </m:sSubPr>
                            <m:e>
                              <m:r>
                                <a:rPr xmlns:a="http://schemas.openxmlformats.org/drawingml/2006/main" lang="de-DE" sz="2400" b="1" i="0" smtClean="0">
                                  <a:latin typeface="Cambria Math" panose="02040503050406030204" pitchFamily="18" charset="0"/>
                                </a:rPr>
                                <m:t>𝐩</m:t>
                              </m:r>
                            </m:e>
                            <m:sub>
                              <m:r>
                                <a:rPr xmlns:a="http://schemas.openxmlformats.org/drawingml/2006/main" lang="de-DE" sz="2400" b="1" i="0" smtClean="0">
                                  <a:latin typeface="Cambria Math" panose="02040503050406030204" pitchFamily="18" charset="0"/>
                                </a:rPr>
                                <m:t>𝐧</m:t>
                              </m:r>
                            </m:sub>
                          </m:sSub>
                        </m:num>
                        <m:den>
                          <m:r>
                            <a:rPr xmlns:a="http://schemas.openxmlformats.org/drawingml/2006/main" lang="de-DE" sz="2400" b="1" i="0" smtClean="0">
                              <a:latin typeface="Cambria Math" panose="02040503050406030204" pitchFamily="18" charset="0"/>
                            </a:rPr>
                            <m:t>𝛌</m:t>
                          </m:r>
                        </m:den>
                      </m:f>
                    </m:oMath>
                  </m:oMathPara>
                </a14:m>
                <a:endParaRPr lang="de-DE" sz="2400" b="1" dirty="0"/>
              </a:p>
            </p:txBody>
          </p:sp>
        </mc:Choice>
        <mc:Fallback>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xmlns:a="http://schemas.openxmlformats.org/drawingml/2006/main" lang="de-DE" sz="2000" b="0" i="1" smtClean="0">
                              <a:latin typeface="Cambria Math" panose="02040503050406030204" pitchFamily="18" charset="0"/>
                            </a:rPr>
                          </m:ctrlPr>
                        </m:sSubPr>
                        <m:e>
                          <m:r>
                            <a:rPr xmlns:a="http://schemas.openxmlformats.org/drawingml/2006/main" lang="de-DE" sz="2000" b="0" i="1" smtClean="0">
                              <a:latin typeface="Cambria Math" panose="02040503050406030204" pitchFamily="18" charset="0"/>
                            </a:rPr>
                            <m:t>𝑝</m:t>
                          </m:r>
                        </m:e>
                        <m:sub>
                          <m:r>
                            <a:rPr xmlns:a="http://schemas.openxmlformats.org/drawingml/2006/main" lang="de-DE" sz="2000" b="0" i="1" smtClean="0">
                              <a:latin typeface="Cambria Math" panose="02040503050406030204" pitchFamily="18" charset="0"/>
                            </a:rPr>
                            <m:t>𝑛</m:t>
                          </m:r>
                        </m:sub>
                      </m:sSub>
                      <m:r>
                        <a:rPr xmlns:a="http://schemas.openxmlformats.org/drawingml/2006/main" lang="de-DE" sz="2000" b="0" i="1" smtClean="0">
                          <a:latin typeface="Cambria Math" panose="02040503050406030204" pitchFamily="18" charset="0"/>
                        </a:rPr>
                        <m:t>…</m:t>
                      </m:r>
                      <m:r>
                        <a:rPr xmlns:a="http://schemas.openxmlformats.org/drawingml/2006/main" lang="de-DE" sz="2000" b="0" i="1" smtClean="0">
                          <a:latin typeface="Cambria Math" panose="02040503050406030204" pitchFamily="18" charset="0"/>
                        </a:rPr>
                        <m:t>𝑁𝑒𝑢𝑡𝑟𝑜𝑛</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𝐶𝑎𝑝𝑡𝑢𝑟𝑒</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oMath>
                    <m:oMath xmlns:m="http://schemas.openxmlformats.org/officeDocument/2006/math">
                      <m:r>
                        <a:rPr xmlns:a="http://schemas.openxmlformats.org/drawingml/2006/main" lang="de-DE" sz="2000" b="0" i="1" smtClean="0">
                          <a:latin typeface="Cambria Math" panose="02040503050406030204" pitchFamily="18" charset="0"/>
                        </a:rPr>
                        <m:t>𝜆</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𝐷𝑒𝑐𝑎𝑦</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r>
                        <a:rPr xmlns:a="http://schemas.openxmlformats.org/drawingml/2006/main" lang="de-DE" sz="2000" b="0" i="1" smtClean="0">
                          <a:latin typeface="Cambria Math" panose="02040503050406030204" pitchFamily="18" charset="0"/>
                        </a:rPr>
                        <m:t> </m:t>
                      </m:r>
                    </m:oMath>
                  </m:oMathPara>
                </a14:m>
                <a:endParaRPr lang="de-DE" dirty="0"/>
              </a:p>
            </p:txBody>
          </p:sp>
        </mc:Choice>
        <mc:Fallback>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de-DE" sz="1400" b="1" dirty="0" err="1"/>
              <a:t>Conversión </a:t>
            </a:r>
            <a:r>
              <a:rPr lang="de-DE" sz="1400" b="1" dirty="0" err="1"/>
              <a:t>radiactiva</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El juego de mesa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Utilice la Tabla de Nucléidos como Tablero de Juego para explorar los Procesos de Captura de Neutrones.</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Reglas del juego</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Tablero de juego</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El juego de mesa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Escenario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Eres un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Nuclido</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de Hierro-58 </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y te sientes estable. Estás en el interior de Aldebarán, una gigante roja. Aquí hay altas temperaturas de varios Gigakelvin y una elevada presión gravitatoria, por lo que se producen fusiones nucleares de helio, hidrógeno, etc. Pero para ti, la fusión nuclear está descartada. Nadie es tan estable como tú.</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Sin embargo, hay unos cuantos neutrones libres volando por ahí que quieren ser capturados por un núcleo. Tantos que por término medio</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Las reacciones de captura de neutrones tienen lugar por segundo.  Y tú siempre has soñado con ser Galio...</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Lluvia de ideas</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a:solidFill>
                      <a:schemeClr val="tx1"/>
                    </a:solidFill>
                    <a:latin typeface="+mj-lt"/>
                  </a:rPr>
                  <a:t>Abrir </a:t>
                </a:r>
                <a:r>
                  <a:rPr lang="de-DE" sz="2800" dirty="0" err="1">
                    <a:solidFill>
                      <a:schemeClr val="tx1"/>
                    </a:solidFill>
                    <a:latin typeface="+mj-lt"/>
                  </a:rPr>
                  <a:t>el</a:t>
                </a:r>
                <a:br>
                  <a:rPr lang="de-DE" sz="2800" dirty="0">
                    <a:solidFill>
                      <a:schemeClr val="tx1"/>
                    </a:solidFill>
                    <a:latin typeface="+mj-lt"/>
                  </a:rPr>
                </a:br>
                <a14:m xmlns:a14="http://schemas.microsoft.com/office/drawing/2010/main"/>
                <a:r>
                  <a:rPr lang="de-DE" sz="2800" b="1" dirty="0">
                    <a:solidFill>
                      <a:schemeClr val="tx1"/>
                    </a:solidFill>
                    <a:latin typeface="+mj-lt"/>
                  </a:rPr>
                  <a:t> 1.1 Pizarra de ideas</a:t>
                </a:r>
                <a:br>
                  <a:rPr lang="de-DE" sz="2800" b="1" dirty="0">
                    <a:solidFill>
                      <a:schemeClr val="tx1"/>
                    </a:solidFill>
                    <a:latin typeface="+mj-lt"/>
                  </a:rPr>
                </a:br>
                <a:r>
                  <a:rPr lang="en-US" sz="2800" dirty="0">
                    <a:solidFill>
                      <a:schemeClr val="tx1"/>
                    </a:solidFill>
                    <a:latin typeface="+mj-lt"/>
                  </a:rPr>
                  <a:t>y rellenadlo juntos.</a:t>
                </a:r>
                <a:endParaRPr lang="en-GB" sz="2800" dirty="0">
                  <a:solidFill>
                    <a:schemeClr val="tx1"/>
                  </a:solidFill>
                  <a:latin typeface="+mj-lt"/>
                </a:endParaRPr>
              </a:p>
            </p:txBody>
          </p:sp>
        </mc:Choice>
        <mc:Fallback>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r="-122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El juego de mesa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Escenario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Sintetizar un </a:t>
                  </a:r>
                  <a:r>
                    <a:rPr kumimoji="0" lang="en-US" sz="2800" b="0" i="0" u="none" strike="noStrike" kern="1200" cap="none" spc="0" normalizeH="0" baseline="0" noProof="0" dirty="0">
                      <a:ln>
                        <a:noFill/>
                      </a:ln>
                      <a:solidFill>
                        <a:srgbClr val="00305E"/>
                      </a:solidFill>
                      <a:effectLst/>
                      <a:uLnTx/>
                      <a:uFillTx/>
                      <a:latin typeface="Open Sans"/>
                      <a:ea typeface="+mn-ea"/>
                      <a:cs typeface="+mn-cs"/>
                    </a:rPr>
                    <a:t>nucleido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Fe-58 </a:t>
                  </a:r>
                  <a:r>
                    <a:rPr kumimoji="0" lang="en-US" sz="2800" b="0" i="0" u="none" strike="noStrike" kern="1200" cap="none" spc="0" normalizeH="0" baseline="0" noProof="0" dirty="0">
                      <a:ln>
                        <a:noFill/>
                      </a:ln>
                      <a:solidFill>
                        <a:srgbClr val="00305E"/>
                      </a:solidFill>
                      <a:effectLst/>
                      <a:uLnTx/>
                      <a:uFillTx/>
                      <a:latin typeface="Open Sans"/>
                      <a:ea typeface="+mn-ea"/>
                      <a:cs typeface="+mn-cs"/>
                    </a:rPr>
                    <a:t>en un</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a:ln>
                        <a:noFill/>
                      </a:ln>
                      <a:solidFill>
                        <a:srgbClr val="00305E"/>
                      </a:solidFill>
                      <a:effectLst/>
                      <a:uLnTx/>
                      <a:uFillTx/>
                      <a:latin typeface="Open Sans"/>
                      <a:ea typeface="+mn-ea"/>
                      <a:cs typeface="+mn-cs"/>
                    </a:rPr>
                    <a:t>Isótopo de Galio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El juego de mesa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Escenario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Eres un nucleido Cobalto-59 y te sientes estable. Sin embargo, últimamente te sientes muy incómodo en tu supergigante debido a las temperaturas increíblemente altas. Tal vez estés experimentando una supernova por primera vez, quién sabe.</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Lo único que sabes es que también hay muchos neutrones volando que quieren ser capturados. Tantos que en promedio</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Las reacciones de captura de neutrones tienen lugar por segundo. Y a usted le encantaría tener unos cuantos neutrones más en su equipaje.</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86" r="-864"/>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El juego de mesa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Escenario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Sintetizar un </a:t>
                  </a:r>
                  <a:r>
                    <a:rPr kumimoji="0" lang="en-US" sz="2800" b="0" i="0" u="none" strike="noStrike" kern="1200" cap="none" spc="0" normalizeH="0" baseline="0" noProof="0" dirty="0">
                      <a:ln>
                        <a:noFill/>
                      </a:ln>
                      <a:solidFill>
                        <a:srgbClr val="00305E"/>
                      </a:solidFill>
                      <a:effectLst/>
                      <a:uLnTx/>
                      <a:uFillTx/>
                      <a:latin typeface="Open Sans"/>
                      <a:ea typeface="+mn-ea"/>
                      <a:cs typeface="+mn-cs"/>
                    </a:rPr>
                    <a:t>nucleido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Fe-59 </a:t>
                  </a:r>
                  <a:r>
                    <a:rPr kumimoji="0" lang="en-US" sz="2800" b="0" i="0" u="none" strike="noStrike" kern="1200" cap="none" spc="0" normalizeH="0" baseline="0" noProof="0" dirty="0">
                      <a:ln>
                        <a:noFill/>
                      </a:ln>
                      <a:solidFill>
                        <a:srgbClr val="00305E"/>
                      </a:solidFill>
                      <a:effectLst/>
                      <a:uLnTx/>
                      <a:uFillTx/>
                      <a:latin typeface="Open Sans"/>
                      <a:ea typeface="+mn-ea"/>
                      <a:cs typeface="+mn-cs"/>
                    </a:rPr>
                    <a:t>en un nucleido con al menos 40 neutrones</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10182225" y="5235194"/>
            <a:ext cx="1969558" cy="830997"/>
          </a:xfrm>
          <a:prstGeom prst="rect">
            <a:avLst/>
          </a:prstGeom>
          <a:noFill/>
        </p:spPr>
        <p:txBody>
          <a:bodyPr wrap="square" rtlCol="0">
            <a:spAutoFit/>
          </a:bodyPr>
          <a:lstStyle/>
          <a:p>
            <a:pPr algn="ctr"/>
            <a:r>
              <a:rPr lang="en-US" sz="1600" i="1" dirty="0"/>
              <a:t>[20] </a:t>
            </a:r>
            <a:r>
              <a:rPr lang="de-DE" sz="1600" i="1" dirty="0"/>
              <a:t>Sección </a:t>
            </a:r>
            <a:r>
              <a:rPr lang="de-DE" sz="1600" i="1" dirty="0"/>
              <a:t>transversal de captura de neutrones térmicos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Procesos S y 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s-Proceso </a:t>
            </a:r>
            <a:r>
              <a:rPr lang="de-DE" sz="2200" b="1" dirty="0"/>
              <a:t>(lento)</a:t>
            </a:r>
          </a:p>
          <a:p>
            <a:pPr marL="697230" lvl="1" indent="-285750">
              <a:lnSpc>
                <a:spcPct val="120000"/>
              </a:lnSpc>
              <a:buFont typeface="Arial" panose="020B0604020202020204" pitchFamily="34" charset="0"/>
              <a:buChar char="•"/>
            </a:pPr>
            <a:r>
              <a:rPr lang="en-US" sz="2000" dirty="0"/>
              <a:t>A temperaturas y densidades de flujo neutrónico relativamente bajas.</a:t>
            </a:r>
          </a:p>
          <a:p>
            <a:pPr marL="697230" lvl="1" indent="-285750">
              <a:lnSpc>
                <a:spcPct val="120000"/>
              </a:lnSpc>
              <a:buFont typeface="Arial" panose="020B0604020202020204" pitchFamily="34" charset="0"/>
              <a:buChar char="•"/>
            </a:pPr>
            <a:r>
              <a:rPr lang="en-US" sz="2000" dirty="0"/>
              <a:t>Principalmente en estrellas AGB durante la combustión del cascarón</a:t>
            </a:r>
          </a:p>
          <a:p>
            <a:pPr marL="697230" lvl="1" indent="-285750">
              <a:lnSpc>
                <a:spcPct val="120000"/>
              </a:lnSpc>
              <a:buFont typeface="Arial" panose="020B0604020202020204" pitchFamily="34" charset="0"/>
              <a:buChar char="•"/>
            </a:pPr>
            <a:r>
              <a:rPr lang="en-US" sz="2000" dirty="0"/>
              <a:t>Cadena de reacción lenta a través de varios nucleidos intermedios estables</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7718613" cy="15804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r-Process </a:t>
            </a:r>
            <a:r>
              <a:rPr lang="de-DE" sz="2200" b="1" dirty="0"/>
              <a:t>(rápido)</a:t>
            </a:r>
          </a:p>
          <a:p>
            <a:pPr marL="697230" lvl="1" indent="-285750">
              <a:lnSpc>
                <a:spcPct val="120000"/>
              </a:lnSpc>
              <a:buFont typeface="Arial" panose="020B0604020202020204" pitchFamily="34" charset="0"/>
              <a:buChar char="•"/>
            </a:pPr>
            <a:r>
              <a:rPr lang="en-US" sz="2000" dirty="0"/>
              <a:t>A densidades de flujo de neutrones y temperaturas muy elevadas</a:t>
            </a:r>
          </a:p>
          <a:p>
            <a:pPr marL="697230" lvl="1" indent="-285750">
              <a:lnSpc>
                <a:spcPct val="120000"/>
              </a:lnSpc>
              <a:buFont typeface="Arial" panose="020B0604020202020204" pitchFamily="34" charset="0"/>
              <a:buChar char="•"/>
            </a:pPr>
            <a:r>
              <a:rPr lang="en-US" sz="2000" dirty="0"/>
              <a:t>Rápida cadena de reacciones de captura</a:t>
            </a:r>
          </a:p>
          <a:p>
            <a:pPr marL="697230" lvl="1" indent="-285750">
              <a:lnSpc>
                <a:spcPct val="120000"/>
              </a:lnSpc>
              <a:buFont typeface="Arial" panose="020B0604020202020204" pitchFamily="34" charset="0"/>
              <a:buChar char="•"/>
            </a:pPr>
            <a:r>
              <a:rPr lang="en-US" sz="2000" dirty="0"/>
              <a:t>Presumiblemente en supernovas y fusiones de estrellas de neutrones.</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a:solidFill>
                  <a:srgbClr val="000000"/>
                </a:solidFill>
              </a:rPr>
              <a:t>Número de protón</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Número de neutrones</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r-Proceso</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s-Proceso</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El proceso R en acción</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US" sz="3600" cap="small" noProof="0" dirty="0"/>
              <a:t>¿De dónde vienen los neutrones</a:t>
            </a:r>
            <a:br>
              <a:rPr lang="en-US" sz="3600" cap="small" noProof="0" dirty="0"/>
            </a:br>
            <a:r>
              <a:rPr lang="en-US" sz="3600" b="1" cap="small" noProof="0" dirty="0"/>
              <a:t>¿De dónde vienen</a:t>
            </a:r>
            <a:r>
              <a:rPr lang="en-US" sz="3600" cap="small" noProof="0" dirty="0"/>
              <a:t>?</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Fuentes de neutrones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Existe una gran variedad de cadenas de reacción en las que se producen subproductos, por ejemplo, neutrinos y fotones en la combustión de hidrógeno.</a:t>
            </a:r>
          </a:p>
          <a:p>
            <a:pPr marL="285750" indent="-285750">
              <a:buFont typeface="Arial" panose="020B0604020202020204" pitchFamily="34" charset="0"/>
              <a:buChar char="•"/>
            </a:pPr>
            <a:r>
              <a:rPr lang="en-US" sz="2400" dirty="0"/>
              <a:t>¿Existen cadenas de fusión en las que se producen neutrones libres?</a:t>
            </a:r>
            <a:br>
              <a:rPr lang="en-US" sz="2400" dirty="0"/>
            </a:br>
            <a:endParaRPr lang="en-US" sz="2400" dirty="0"/>
          </a:p>
          <a:p>
            <a:pPr marL="342900" indent="-342900">
              <a:buFont typeface="Wingdings" panose="05000000000000000000" pitchFamily="2" charset="2"/>
              <a:buChar char="Ø"/>
            </a:pPr>
            <a:r>
              <a:rPr lang="en-US" sz="2400" b="1" dirty="0"/>
              <a:t>La búsqueda de fuentes de neutrones</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V</a:t>
            </a:r>
          </a:p>
          <a:p>
            <a:pPr algn="ctr">
              <a:spcAft>
                <a:spcPts val="600"/>
              </a:spcAft>
            </a:pPr>
            <a:r>
              <a:rPr lang="en-US" sz="3600" cap="small" dirty="0">
                <a:solidFill>
                  <a:schemeClr val="bg1"/>
                </a:solidFill>
              </a:rPr>
              <a:t>Estrellas en el laboratorio</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en-US" sz="3600" cap="small" noProof="0" dirty="0"/>
              <a:t>¿Cómo podemos </a:t>
            </a:r>
            <a:r>
              <a:rPr lang="en-US" sz="3600" b="1" cap="small" noProof="0" dirty="0"/>
              <a:t>medir </a:t>
            </a:r>
            <a:r>
              <a:rPr lang="en-US" sz="3600" cap="small" noProof="0" dirty="0"/>
              <a:t>los Procesos nucleares en el interior de las Estrellas?</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val="tx"/>
                      </a:ext>
                    </a:extLst>
                  </a:hlinkClick>
                </a:rPr>
                <a:t>Astronuclear </a:t>
              </a:r>
              <a:r>
                <a:rPr lang="de-DE" sz="2000" b="1" dirty="0">
                  <a:hlinkClick r:id="rId3">
                    <a:extLst>
                      <a:ext uri="{A12FA001-AC4F-418D-AE19-62706E023703}">
                        <ahyp:hlinkClr xmlns:ahyp="http://schemas.microsoft.com/office/drawing/2018/hyperlinkcolor" val="tx"/>
                      </a:ext>
                    </a:extLst>
                  </a:hlinkClick>
                </a:rPr>
                <a:t>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b="1" cap="small" noProof="0" dirty="0"/>
              <a:t>Qué es la</a:t>
            </a:r>
            <a:br>
              <a:rPr lang="en-US" sz="3600" b="1" cap="small" noProof="0" dirty="0"/>
            </a:br>
            <a:r>
              <a:rPr lang="en-US" sz="3600" cap="small" noProof="0" dirty="0"/>
              <a:t>Astrofísica nuclear</a:t>
            </a:r>
            <a:br>
              <a:rPr lang="en-US" sz="3600" cap="small" noProof="0" dirty="0"/>
            </a:br>
            <a:r>
              <a:rPr lang="en-US" sz="3600" cap="small" noProof="0" dirty="0"/>
              <a:t>nuclear?</a:t>
            </a:r>
            <a:endParaRPr lang="en-US"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Mediciones de reacciones nucleares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algn="ctr"/>
            <a:r>
              <a:rPr lang="en-US" sz="1600" i="1" dirty="0"/>
              <a:t>[22] </a:t>
            </a:r>
            <a:r>
              <a:rPr lang="en-GB" sz="1600" i="1" dirty="0"/>
              <a:t>Esquema de un experimento de física nuclear</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Mediciones de reacciones nucleares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de-DE" sz="1400" i="1" dirty="0" err="1"/>
              <a:t>Pelletron-Accellerator </a:t>
            </a:r>
            <a:r>
              <a:rPr lang="de-DE" sz="1400" i="1" dirty="0"/>
              <a:t>en </a:t>
            </a:r>
            <a:r>
              <a:rPr lang="de-DE" sz="1400" i="1" dirty="0" err="1"/>
              <a:t>el </a:t>
            </a:r>
            <a:r>
              <a:rPr lang="de-DE" sz="1400" i="1" dirty="0"/>
              <a:t>laboratorio Felsenkeller</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a:t>Blanco de nitrógeno sólido</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de-DE" sz="1400" i="1" dirty="0"/>
              <a:t>Múltiples </a:t>
            </a:r>
            <a:r>
              <a:rPr lang="de-DE" sz="1400" i="1" dirty="0" err="1"/>
              <a:t>detectores </a:t>
            </a:r>
            <a:r>
              <a:rPr lang="de-DE" sz="1400" i="1" dirty="0" err="1"/>
              <a:t>alrededor </a:t>
            </a:r>
            <a:r>
              <a:rPr lang="de-DE" sz="1400" i="1" dirty="0" err="1"/>
              <a:t>del </a:t>
            </a:r>
            <a:r>
              <a:rPr lang="de-DE" sz="1400" i="1" dirty="0"/>
              <a:t>objetivo</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Objetivo de la </a:t>
            </a:r>
            <a:r>
              <a:rPr lang="en-US" sz="3600" noProof="0" dirty="0" err="1"/>
              <a:t>medición</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26710"/>
          </a:xfrm>
          <a:prstGeom prst="rect">
            <a:avLst/>
          </a:prstGeom>
          <a:noFill/>
        </p:spPr>
        <p:txBody>
          <a:bodyPr wrap="square" rtlCol="0">
            <a:spAutoFit/>
          </a:bodyPr>
          <a:lstStyle/>
          <a:p>
            <a:pPr algn="ctr">
              <a:lnSpc>
                <a:spcPct val="120000"/>
              </a:lnSpc>
            </a:pPr>
            <a:r>
              <a:rPr lang="en-US" sz="1500" dirty="0">
                <a:solidFill>
                  <a:schemeClr val="bg1"/>
                </a:solidFill>
                <a:effectLst>
                  <a:outerShdw blurRad="38100" dist="38100" dir="2700000" algn="tl">
                    <a:srgbClr val="000000">
                      <a:alpha val="43137"/>
                    </a:srgbClr>
                  </a:outerShdw>
                </a:effectLst>
              </a:rPr>
              <a:t>En particular, para cada reacción necesitamos saber cuántos eventos de fusión nuclear ocurren cada segundo en una estrella de una temperatura dada</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de-DE" sz="2400" dirty="0" err="1"/>
              <a:t>Reacción </a:t>
            </a:r>
            <a:r>
              <a:rPr lang="de-DE" sz="2400" dirty="0" err="1"/>
              <a:t>a </a:t>
            </a:r>
            <a:r>
              <a:rPr lang="de-DE" sz="2400" dirty="0" err="1"/>
              <a:t>examinar</a:t>
            </a:r>
            <a:r>
              <a:rPr lang="de-DE" sz="2400" dirty="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Una de las muchas cadenas de reacción que podría ser una importante </a:t>
            </a:r>
            <a:r>
              <a:rPr lang="en-US" sz="2200" b="1" dirty="0"/>
              <a:t>fuente de neutrones</a:t>
            </a:r>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Energía fotónica</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xmlns:mc="http://schemas.openxmlformats.org/markup-compatibility/2006" xmlns:a14="http://schemas.microsoft.com/office/drawing/2010/main">
                <a:r>
                  <a:rPr lang="de-DE" sz="2400" dirty="0" err="1"/>
                  <a:t>Reacción </a:t>
                </a:r>
                <a:r>
                  <a:rPr lang="de-DE" sz="2400" dirty="0" err="1"/>
                  <a:t>a </a:t>
                </a:r>
                <a:r>
                  <a:rPr lang="de-DE" sz="2400" dirty="0" err="1"/>
                  <a:t>examinar</a:t>
                </a:r>
                <a:r>
                  <a:rPr lang="de-DE" sz="2400" dirty="0"/>
                  <a:t>:</a:t>
                </a:r>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xmlns:mc="http://schemas.openxmlformats.org/markup-compatibility/2006" xmlns:a14="http://schemas.microsoft.com/office/drawing/2010/main">
                <a:pPr marL="342900" indent="-342900">
                  <a:buFont typeface="Wingdings" panose="05000000000000000000" pitchFamily="2" charset="2"/>
                  <a:buChar char="Ø"/>
                </a:pPr>
                <a:r>
                  <a:rPr lang="en-US" sz="2400" dirty="0"/>
                  <a:t>La energía liberada durante la fusión nuclear corresponde a la energía cinética de los fotones</a:t>
                </a:r>
              </a:p>
            </p:txBody>
          </p:sp>
        </mc:Choice>
        <mc:Fallback>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en-US" sz="2400" dirty="0">
                <a:solidFill>
                  <a:schemeClr val="tx1"/>
                </a:solidFill>
              </a:rPr>
              <a:t>Investigamos </a:t>
            </a:r>
            <a:r>
              <a:rPr lang="en-US" sz="2400" b="1" dirty="0">
                <a:solidFill>
                  <a:schemeClr val="tx1"/>
                </a:solidFill>
              </a:rPr>
              <a:t>la Energía Fotónica </a:t>
            </a:r>
            <a:r>
              <a:rPr lang="en-US" sz="2400" dirty="0">
                <a:solidFill>
                  <a:schemeClr val="tx1"/>
                </a:solidFill>
              </a:rPr>
              <a:t>para determinar la </a:t>
            </a:r>
            <a:r>
              <a:rPr lang="en-US" sz="2400" b="1" dirty="0">
                <a:solidFill>
                  <a:schemeClr val="tx1"/>
                </a:solidFill>
              </a:rPr>
              <a:t>Velocidad de </a:t>
            </a:r>
            <a:r>
              <a:rPr lang="en-US" sz="2400" dirty="0">
                <a:solidFill>
                  <a:schemeClr val="tx1"/>
                </a:solidFill>
              </a:rPr>
              <a:t>Reacción de la reacción.</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Energía fotónica</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 las tareas 1 y 2 de la hoja de ejercicios en parejas.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Análisis de datos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Energía fotónica</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2" name="Textfeld 1">
            <a:extLst>
              <a:ext uri="{FF2B5EF4-FFF2-40B4-BE49-F238E27FC236}">
                <a16:creationId xmlns:a16="http://schemas.microsoft.com/office/drawing/2014/main" id="{3D2916DB-8848-77B3-B9B4-BB9A580942F0}"/>
              </a:ext>
            </a:extLst>
          </p:cNvPr>
          <p:cNvSpPr txBox="1"/>
          <p:nvPr/>
        </p:nvSpPr>
        <p:spPr>
          <a:xfrm>
            <a:off x="9953625" y="1164432"/>
            <a:ext cx="2000250" cy="1837426"/>
          </a:xfrm>
          <a:prstGeom prst="rect">
            <a:avLst/>
          </a:prstGeom>
          <a:noFill/>
          <a:ln>
            <a:solidFill>
              <a:srgbClr val="FF0000"/>
            </a:solidFill>
          </a:ln>
        </p:spPr>
        <p:txBody>
          <a:bodyPr wrap="square" rtlCol="0">
            <a:spAutoFit/>
          </a:bodyPr>
          <a:lstStyle/>
          <a:p>
            <a:r>
              <a:rPr lang="en-US" dirty="0">
                <a:solidFill>
                  <a:srgbClr val="FF0000"/>
                </a:solidFill>
              </a:rPr>
              <a:t>Para el traductor: </a:t>
            </a:r>
            <a:r>
              <a:rPr lang="en-GB" dirty="0">
                <a:solidFill>
                  <a:srgbClr val="FF0000"/>
                </a:solidFill>
              </a:rPr>
              <a:t>Esta imagen aún no ha sido sustituida. Por favor, traduzca sólo las dos etiquetas de los ejes y elimine este campo de texto</a:t>
            </a:r>
            <a:endParaRPr lang="en-US" dirty="0">
              <a:solidFill>
                <a:srgbClr val="FF0000"/>
              </a:solidFill>
            </a:endParaRPr>
          </a:p>
        </p:txBody>
      </p:sp>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de-DE" sz="1400" b="1" dirty="0">
                <a:solidFill>
                  <a:srgbClr val="000000"/>
                </a:solidFill>
              </a:rPr>
              <a:t>Cuenta</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a:solidFill>
                  <a:srgbClr val="000000"/>
                </a:solidFill>
              </a:rPr>
              <a:t>Energía [keV]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Energía fotónica</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 la Tarea 3 de la hoja de ejercicios en parejas.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Análisis de datos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Diagrama de términos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Histograma interactivo</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Diagrama de términos</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a:solidFill>
                  <a:srgbClr val="000000"/>
                </a:solidFill>
              </a:rPr>
              <a:t>Energía [keV]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en-US" sz="2000" noProof="0" dirty="0">
                <a:solidFill>
                  <a:schemeClr val="tx1"/>
                </a:solidFill>
              </a:rPr>
              <a:t>Es una medida para la probabilidad de una interacción con el objetivo (unidad </a:t>
            </a:r>
            <a:r>
              <a:rPr lang="en-US" sz="2000" i="1" noProof="0" dirty="0">
                <a:solidFill>
                  <a:schemeClr val="tx1"/>
                </a:solidFill>
              </a:rPr>
              <a:t>cm² </a:t>
            </a:r>
            <a:r>
              <a:rPr lang="en-US" sz="2000" noProof="0" dirty="0">
                <a:solidFill>
                  <a:schemeClr val="tx1"/>
                </a:solidFill>
              </a:rPr>
              <a:t>o </a:t>
            </a:r>
            <a:r>
              <a:rPr lang="en-US" sz="2000" i="1" noProof="0" dirty="0">
                <a:solidFill>
                  <a:schemeClr val="tx1"/>
                </a:solidFill>
              </a:rPr>
              <a:t>granero</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Indica el "</a:t>
            </a:r>
            <a:r>
              <a:rPr lang="en-US" sz="2000" i="1" noProof="0" dirty="0">
                <a:solidFill>
                  <a:schemeClr val="tx1"/>
                </a:solidFill>
              </a:rPr>
              <a:t>Tamaño del objetivo</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Importante cantidad experimental-física para describir las probabilidades de reacción</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en-US" sz="3600" noProof="0" dirty="0"/>
              <a:t>Sección transversal</a:t>
            </a:r>
            <a:endParaRPr lang="en-US" sz="3000" noProof="0" dirty="0"/>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xmlns:mc="http://schemas.openxmlformats.org/markup-compatibility/2006" xmlns:a14="http://schemas.microsoft.com/office/drawing/2010/main">
                <a14:m xmlns:a14="http://schemas.microsoft.com/office/drawing/2010/main"/>
                <a:r>
                  <a:rPr lang="en-US" i="1" noProof="0" dirty="0"/>
                  <a:t> ... Sección transversal</a:t>
                </a:r>
                <a:br>
                  <a:rPr lang="en-US" i="1" noProof="0" dirty="0"/>
                </a:br>
                <a14:m xmlns:a14="http://schemas.microsoft.com/office/drawing/2010/main"/>
                <a:r>
                  <a:rPr lang="en-US" i="1" dirty="0"/>
                  <a:t> ...Recuento</a:t>
                </a:r>
                <a:br>
                  <a:rPr lang="en-US" i="1" dirty="0"/>
                </a:br>
                <a14:m xmlns:a14="http://schemas.microsoft.com/office/drawing/2010/main"/>
                <a:r>
                  <a:rPr lang="en-US" i="1" dirty="0"/>
                  <a:t> ...Número de proyectiles</a:t>
                </a:r>
                <a:br>
                  <a:rPr lang="en-US" i="1" dirty="0"/>
                </a:br>
                <a14:m xmlns:a14="http://schemas.microsoft.com/office/drawing/2010/main"/>
                <a:r>
                  <a:rPr lang="en-US" i="1" dirty="0"/>
                  <a:t> ... Probabilidad de detección</a:t>
                </a:r>
                <a:br>
                  <a:rPr lang="en-US" i="1" dirty="0"/>
                </a:br>
                <a14:m xmlns:a14="http://schemas.microsoft.com/office/drawing/2010/main"/>
                <a:r>
                  <a:rPr lang="en-US" i="1" dirty="0"/>
                  <a:t> ... Densidad del blanco</a:t>
                </a:r>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2760133" cy="338554"/>
          </a:xfrm>
          <a:prstGeom prst="rect">
            <a:avLst/>
          </a:prstGeom>
          <a:noFill/>
        </p:spPr>
        <p:txBody>
          <a:bodyPr wrap="square" rtlCol="0">
            <a:spAutoFit/>
          </a:bodyPr>
          <a:lstStyle/>
          <a:p>
            <a:pPr algn="ctr"/>
            <a:r>
              <a:rPr lang="en-US" sz="1600" i="1" dirty="0"/>
              <a:t>[23] </a:t>
            </a:r>
            <a:r>
              <a:rPr lang="en-GB" sz="1600" i="1" dirty="0"/>
              <a:t>Esquema de la sección transversal</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Sección transversal</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 la Tarea 4 de la hoja de ejercicios en parejas.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Análisis de datos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Tablero de datos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¿Qué es la astrofísica nuclear?</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sz="2800" b="1" cap="small" dirty="0" err="1">
                <a:solidFill>
                  <a:srgbClr val="1B1F22"/>
                </a:solidFill>
                <a:latin typeface="Open Sans" panose="020B0606030504020204" pitchFamily="34" charset="0"/>
              </a:rPr>
              <a:t>Objeto </a:t>
            </a:r>
            <a:r>
              <a:rPr lang="de-DE" sz="2800" b="1" cap="small" dirty="0" err="1">
                <a:solidFill>
                  <a:srgbClr val="1B1F22"/>
                </a:solidFill>
                <a:latin typeface="Open Sans" panose="020B0606030504020204" pitchFamily="34" charset="0"/>
              </a:rPr>
              <a:t>de </a:t>
            </a:r>
            <a:r>
              <a:rPr lang="de-DE" sz="2800" b="1" cap="small" dirty="0">
                <a:solidFill>
                  <a:srgbClr val="1B1F22"/>
                </a:solidFill>
                <a:latin typeface="Open Sans" panose="020B0606030504020204" pitchFamily="34" charset="0"/>
              </a:rPr>
              <a:t>observación</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La Astrofísica Nuclear estudia el origen de los elementos químicos.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La astrofísica nuclear se adentra en el universo para responder a esta pregunta.</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Nebulosa de</a:t>
            </a:r>
            <a:r>
              <a:rPr lang="de-DE" i="1" dirty="0"/>
              <a:t> Orión</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en-US" sz="2000" noProof="0" dirty="0"/>
              <a:t>Medida de la probabilidad de una reacción a una temperatura dada</a:t>
            </a:r>
          </a:p>
          <a:p>
            <a:pPr marL="285750" indent="-285750">
              <a:buFont typeface="Arial" panose="020B0604020202020204" pitchFamily="34" charset="0"/>
              <a:buChar char="•"/>
            </a:pPr>
            <a:r>
              <a:rPr lang="en-GB" sz="2000" dirty="0"/>
              <a:t>Nos dice cuántas reacciones se producen en una región del espacio por segundo</a:t>
            </a:r>
          </a:p>
          <a:p>
            <a:pPr marL="285750" indent="-285750">
              <a:buFont typeface="Arial" panose="020B0604020202020204" pitchFamily="34" charset="0"/>
              <a:buChar char="•"/>
            </a:pPr>
            <a:r>
              <a:rPr lang="en-GB" sz="2000" dirty="0"/>
              <a:t>La velocidad de </a:t>
            </a:r>
            <a:r>
              <a:rPr lang="en-GB" sz="2000" noProof="0" dirty="0"/>
              <a:t>reacción estelar </a:t>
            </a:r>
            <a:r>
              <a:rPr lang="en-GB" sz="2000" dirty="0"/>
              <a:t>depende en gran medida de la </a:t>
            </a:r>
            <a:r>
              <a:rPr lang="en-GB" sz="2000" b="1" dirty="0"/>
              <a:t>Temperatura</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p:sp>
        <p:nvSpPr>
          <p:cNvPr id="4" name="Textfeld 3">
            <a:extLst>
              <a:ext uri="{FF2B5EF4-FFF2-40B4-BE49-F238E27FC236}">
                <a16:creationId xmlns:a16="http://schemas.microsoft.com/office/drawing/2014/main" id="{A0E408E7-7F56-CB89-D585-D8C1D9266713}"/>
              </a:ext>
            </a:extLst>
          </p:cNvPr>
          <p:cNvSpPr txBox="1"/>
          <p:nvPr/>
        </p:nvSpPr>
        <p:spPr>
          <a:xfrm>
            <a:off x="10191750" y="2002632"/>
            <a:ext cx="2000250" cy="1837426"/>
          </a:xfrm>
          <a:prstGeom prst="rect">
            <a:avLst/>
          </a:prstGeom>
          <a:noFill/>
          <a:ln>
            <a:solidFill>
              <a:srgbClr val="FF0000"/>
            </a:solidFill>
          </a:ln>
        </p:spPr>
        <p:txBody>
          <a:bodyPr wrap="square" rtlCol="0">
            <a:spAutoFit/>
          </a:bodyPr>
          <a:lstStyle/>
          <a:p>
            <a:r>
              <a:rPr lang="en-US" dirty="0">
                <a:solidFill>
                  <a:srgbClr val="FF0000"/>
                </a:solidFill>
              </a:rPr>
              <a:t>Para el traductor: </a:t>
            </a:r>
            <a:r>
              <a:rPr lang="en-GB" dirty="0">
                <a:solidFill>
                  <a:srgbClr val="FF0000"/>
                </a:solidFill>
              </a:rPr>
              <a:t>Esta imagen aún no ha sido sustituida. Por favor, traduzca sólo las dos etiquetas de los ejes y elimine este campo de texto</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xmlns:mc="http://schemas.openxmlformats.org/markup-compatibility/2006" xmlns:a14="http://schemas.microsoft.com/office/drawing/2010/main">
                <a:pPr algn="ctr"/>
                <a:r>
                  <a:rPr lang="de-DE" sz="1400" b="1" dirty="0">
                    <a:solidFill>
                      <a:srgbClr val="000000"/>
                    </a:solidFill>
                  </a:rPr>
                  <a:t>Velocidad de reacción [ ]</a:t>
                </a:r>
                <a14:m xmlns:a14="http://schemas.microsoft.com/office/drawing/2010/main"/>
              </a:p>
            </p:txBody>
          </p:sp>
        </mc:Choice>
        <mc:Fallback>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a:solidFill>
                  <a:srgbClr val="000000"/>
                </a:solidFill>
              </a:rPr>
              <a:t>Temperatura </a:t>
            </a:r>
            <a:r>
              <a:rPr lang="de-DE" sz="1400" b="1" dirty="0">
                <a:solidFill>
                  <a:srgbClr val="000000"/>
                </a:solidFill>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en-US" sz="3600" dirty="0"/>
              <a:t>Velocidad de reacción</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en-US" i="1" dirty="0"/>
              <a:t>La fórmula real de la velocidad de reacción</a:t>
            </a:r>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Velocidad de reacción</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 la Tarea 5 de la hoja de ejercicios en parejas.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Análisis de datos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Histograma interactivo</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Incertidumbres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¿Qué aproximaciones hemos tenido que hacer para el análisis de los datos?</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Discutir cualitativamente la incertidumbre de medición de nuestros resultados y las posibles fuentes de error.</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Resumen</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172681"/>
              </a:xfrm>
              <a:prstGeom prst="rect">
                <a:avLst/>
              </a:prstGeom>
              <a:noFill/>
            </p:spPr>
            <p:txBody>
              <a:bodyPr wrap="square" rtlCol="0">
                <a:spAutoFit/>
              </a:bodyPr>
              <a:lstStyle/>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La reacción</a:t>
                </a:r>
                <a14:m xmlns:a14="http://schemas.microsoft.com/office/drawing/2010/main"/>
                <a:r>
                  <a:rPr lang="en-GB" sz="2000" dirty="0"/>
                  <a:t> tiene lugar en las estrellas AGB (Gigantes Rojas)</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Es el inicio de una cadena de reacción, que se considera una de las principales </a:t>
                </a:r>
                <a:r>
                  <a:rPr lang="en-GB" sz="2000" b="1" dirty="0"/>
                  <a:t>fuentes de neutrones </a:t>
                </a:r>
                <a:r>
                  <a:rPr lang="en-GB" sz="2000" dirty="0"/>
                  <a:t>para la nucleosíntesis de proceso s</a:t>
                </a:r>
                <a:endParaRPr lang="en-GB" sz="2000" b="1" dirty="0"/>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Observando la energía del </a:t>
                </a:r>
                <a:r>
                  <a:rPr lang="en-GB" sz="2000" b="1" dirty="0"/>
                  <a:t>Fotón</a:t>
                </a:r>
                <a:r>
                  <a:rPr lang="en-GB" sz="2000" dirty="0"/>
                  <a:t>, pudimos calcular la </a:t>
                </a:r>
                <a:r>
                  <a:rPr lang="en-GB" sz="2000" b="1" dirty="0"/>
                  <a:t>Velocidad de Reacción </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El cálculo de la velocidad de reacción nos ayuda a comprender qué procesos tienen lugar en la estrella con qué probabilidad y, por tanto, también nos ayuda a desarrollar mejores </a:t>
                </a:r>
                <a:r>
                  <a:rPr lang="en-GB" sz="2000" b="1" dirty="0"/>
                  <a:t>modelos estelares</a:t>
                </a:r>
              </a:p>
            </p:txBody>
          </p:sp>
        </mc:Choice>
        <mc:Fallback>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681184"/>
                <a:ext cx="5624375" cy="4172681"/>
              </a:xfrm>
              <a:prstGeom prst="rect">
                <a:avLst/>
              </a:prstGeom>
              <a:blipFill>
                <a:blip r:embed="rId3"/>
                <a:stretch>
                  <a:fillRect l="-976" r="-1735" b="-1754"/>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La estrella AGB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4162678"/>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dirty="0"/>
              <a:t>Descubrimos qué </a:t>
            </a:r>
            <a:r>
              <a:rPr lang="en-GB" sz="2200" b="1" dirty="0"/>
              <a:t>procesos nucleares </a:t>
            </a:r>
            <a:r>
              <a:rPr lang="en-GB" sz="2200" dirty="0"/>
              <a:t>alimentan a las estrellas</a:t>
            </a:r>
          </a:p>
          <a:p>
            <a:pPr marL="342900" indent="-342900">
              <a:spcAft>
                <a:spcPts val="900"/>
              </a:spcAft>
              <a:buFont typeface="Wingdings" panose="05000000000000000000" pitchFamily="2" charset="2"/>
              <a:buChar char="Ø"/>
            </a:pPr>
            <a:r>
              <a:rPr lang="en-GB" sz="2200" dirty="0"/>
              <a:t>Hemos aprendido que la formación de elementos más pesados sólo es posible mediante procesos de captura de neutrones, razón por la cual debe haber </a:t>
            </a:r>
            <a:r>
              <a:rPr lang="en-GB" sz="2200" b="1" dirty="0"/>
              <a:t>neutrones libres </a:t>
            </a:r>
            <a:r>
              <a:rPr lang="en-GB" sz="2200" dirty="0"/>
              <a:t>en las estrellas </a:t>
            </a:r>
            <a:endParaRPr lang="en-US" sz="2200" dirty="0"/>
          </a:p>
          <a:p>
            <a:pPr marL="342900" indent="-342900">
              <a:spcAft>
                <a:spcPts val="900"/>
              </a:spcAft>
              <a:buFont typeface="Wingdings" panose="05000000000000000000" pitchFamily="2" charset="2"/>
              <a:buChar char="Ø"/>
            </a:pPr>
            <a:r>
              <a:rPr lang="en-US" sz="2200" dirty="0"/>
              <a:t>Investigamos </a:t>
            </a:r>
            <a:r>
              <a:rPr lang="en-GB" sz="2200" dirty="0"/>
              <a:t>una </a:t>
            </a:r>
            <a:r>
              <a:rPr lang="en-US" sz="2200" dirty="0"/>
              <a:t>Reacción específica que podría ser una Fuente de Neutrones </a:t>
            </a:r>
            <a:r>
              <a:rPr lang="en-GB" sz="2200" dirty="0"/>
              <a:t>para averiguar con qué frecuencia se produce esta Reacción para circunstancias supuestas</a:t>
            </a:r>
          </a:p>
          <a:p>
            <a:pPr marL="342900" indent="-342900">
              <a:spcAft>
                <a:spcPts val="900"/>
              </a:spcAft>
              <a:buFont typeface="Wingdings" panose="05000000000000000000" pitchFamily="2" charset="2"/>
              <a:buChar char="Ø"/>
            </a:pPr>
            <a:r>
              <a:rPr lang="en-GB" sz="2200" dirty="0"/>
              <a:t>La información contenida en la </a:t>
            </a:r>
            <a:r>
              <a:rPr lang="en-GB" sz="2200" b="1" dirty="0"/>
              <a:t>velocidad de reacción </a:t>
            </a:r>
            <a:r>
              <a:rPr lang="en-GB" sz="2200" dirty="0"/>
              <a:t>es un elemento importante para comprender cómo tienen lugar los procesos en las estrellas</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Resumen</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b="1" dirty="0"/>
              <a:t>La astrofísica </a:t>
            </a:r>
            <a:r>
              <a:rPr lang="en-GB" sz="2200" dirty="0"/>
              <a:t>nuclear es una compleja interacción de experimentos de física nuclear, modelos estelares, observaciones astronómicas, etc.</a:t>
            </a:r>
          </a:p>
          <a:p>
            <a:pPr marL="342900" indent="-342900">
              <a:spcAft>
                <a:spcPts val="900"/>
              </a:spcAft>
              <a:buFont typeface="Wingdings" panose="05000000000000000000" pitchFamily="2" charset="2"/>
              <a:buChar char="Ø"/>
            </a:pPr>
            <a:r>
              <a:rPr lang="en-GB" sz="2200" b="1" dirty="0"/>
              <a:t>Los elementos químicos </a:t>
            </a:r>
            <a:r>
              <a:rPr lang="en-GB" sz="2200" dirty="0"/>
              <a:t>se crean en los procesos que impulsan todo nuestro universo</a:t>
            </a:r>
          </a:p>
          <a:p>
            <a:pPr marL="342900" indent="-342900">
              <a:spcAft>
                <a:spcPts val="900"/>
              </a:spcAft>
              <a:buFont typeface="Wingdings" panose="05000000000000000000" pitchFamily="2" charset="2"/>
              <a:buChar char="Ø"/>
            </a:pPr>
            <a:r>
              <a:rPr lang="en-GB" sz="2200" dirty="0"/>
              <a:t>Las abundancias de elementos químicos son como trazadores de la </a:t>
            </a:r>
            <a:r>
              <a:rPr lang="en-GB" sz="2200" b="1" dirty="0"/>
              <a:t>evolución cósmica</a:t>
            </a:r>
          </a:p>
          <a:p>
            <a:pPr marL="342900" indent="-342900">
              <a:spcAft>
                <a:spcPts val="900"/>
              </a:spcAft>
              <a:buFont typeface="Wingdings" panose="05000000000000000000" pitchFamily="2" charset="2"/>
              <a:buChar char="Ø"/>
            </a:pPr>
            <a:r>
              <a:rPr lang="en-GB" sz="2200" dirty="0"/>
              <a:t>Con la ayuda de la Astrofísica Nuclear intentamos reconstruir la historia y el desarrollo de nuestro </a:t>
            </a:r>
            <a:r>
              <a:rPr lang="en-GB" sz="2200" b="1" dirty="0"/>
              <a:t>Universo.</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Resumen</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Lluvia de ideas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a:solidFill>
                        <a:schemeClr val="tx1"/>
                      </a:solidFill>
                      <a:latin typeface="+mj-lt"/>
                    </a:rPr>
                    <a:t>Abrir </a:t>
                  </a:r>
                  <a:r>
                    <a:rPr lang="de-DE" sz="2800" dirty="0" err="1">
                      <a:solidFill>
                        <a:schemeClr val="tx1"/>
                      </a:solidFill>
                      <a:latin typeface="+mj-lt"/>
                    </a:rPr>
                    <a:t>el</a:t>
                  </a:r>
                  <a:br>
                    <a:rPr lang="de-DE" sz="2800" dirty="0">
                      <a:solidFill>
                        <a:schemeClr val="tx1"/>
                      </a:solidFill>
                      <a:latin typeface="+mj-lt"/>
                    </a:rPr>
                  </a:br>
                  <a14:m xmlns:a14="http://schemas.microsoft.com/office/drawing/2010/main"/>
                  <a:r>
                    <a:rPr lang="de-DE" sz="2800" b="1" dirty="0">
                      <a:solidFill>
                        <a:schemeClr val="tx1"/>
                      </a:solidFill>
                      <a:latin typeface="+mj-lt"/>
                    </a:rPr>
                    <a:t> 1.1 Tablón de ideas</a:t>
                  </a:r>
                </a:p>
                <a:p xmlns:mc="http://schemas.openxmlformats.org/markup-compatibility/2006" xmlns:a14="http://schemas.microsoft.com/office/drawing/2010/main">
                  <a:pPr algn="ctr">
                    <a:spcAft>
                      <a:spcPts val="1200"/>
                    </a:spcAft>
                  </a:pPr>
                  <a:r>
                    <a:rPr lang="en-GB" sz="2800" dirty="0">
                      <a:solidFill>
                        <a:schemeClr val="tx1"/>
                      </a:solidFill>
                      <a:latin typeface="+mj-lt"/>
                    </a:rPr>
                    <a:t>Comenta tus respuestas desde el principio. ¿Responderías ahora a algunas de las preguntas de forma diferente?</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639" r="-2009"/>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Galaxia estelar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Muchas preguntas abiertas</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a:solidFill>
                  <a:schemeClr val="bg1"/>
                </a:solidFill>
              </a:rPr>
              <a:t>[01] Pilares </a:t>
            </a:r>
            <a:r>
              <a:rPr lang="de-DE" sz="1400" i="1" dirty="0" err="1">
                <a:solidFill>
                  <a:schemeClr val="bg1"/>
                </a:solidFill>
              </a:rPr>
              <a:t>de la </a:t>
            </a:r>
            <a:r>
              <a:rPr lang="de-DE" sz="1400" i="1" dirty="0" err="1">
                <a:solidFill>
                  <a:schemeClr val="bg1"/>
                </a:solidFill>
              </a:rPr>
              <a:t>Creación</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054956"/>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000" dirty="0"/>
              <a:t>¿Qué pasa con los demás</a:t>
            </a:r>
            <a:br>
              <a:rPr lang="en-GB" sz="2000" dirty="0"/>
            </a:br>
            <a:r>
              <a:rPr lang="en-GB" sz="2000" b="1" dirty="0"/>
              <a:t>procesos de nucleosíntesis</a:t>
            </a:r>
            <a:r>
              <a:rPr lang="en-GB" sz="2000" dirty="0"/>
              <a:t>?</a:t>
            </a:r>
          </a:p>
          <a:p>
            <a:pPr marL="342900" indent="-342900">
              <a:spcAft>
                <a:spcPts val="900"/>
              </a:spcAft>
              <a:buFont typeface="Arial" panose="020B0604020202020204" pitchFamily="34" charset="0"/>
              <a:buChar char="•"/>
            </a:pPr>
            <a:r>
              <a:rPr lang="en-GB" sz="2000" b="1" dirty="0"/>
              <a:t>¿Cómo evoluciona una galaxia?</a:t>
            </a:r>
          </a:p>
          <a:p>
            <a:pPr marL="342900" indent="-342900">
              <a:spcAft>
                <a:spcPts val="900"/>
              </a:spcAft>
              <a:buFont typeface="Arial" panose="020B0604020202020204" pitchFamily="34" charset="0"/>
              <a:buChar char="•"/>
            </a:pPr>
            <a:r>
              <a:rPr lang="en-GB" sz="2000" dirty="0"/>
              <a:t>¿Qué ocurre en una </a:t>
            </a:r>
            <a:r>
              <a:rPr lang="en-GB" sz="2000" b="1" dirty="0"/>
              <a:t>estrella </a:t>
            </a:r>
            <a:r>
              <a:rPr lang="en-GB" sz="2000" dirty="0"/>
              <a:t>de neutrones y durante las fusiones de estrellas de neutrones?</a:t>
            </a:r>
          </a:p>
          <a:p>
            <a:pPr marL="342900" indent="-342900">
              <a:spcAft>
                <a:spcPts val="900"/>
              </a:spcAft>
              <a:buFont typeface="Arial" panose="020B0604020202020204" pitchFamily="34" charset="0"/>
              <a:buChar char="•"/>
            </a:pPr>
            <a:r>
              <a:rPr lang="en-GB" sz="2000" dirty="0"/>
              <a:t>¿De dónde proceden realmente </a:t>
            </a:r>
            <a:r>
              <a:rPr lang="en-GB" sz="2000" b="1" dirty="0"/>
              <a:t>los primeros elementos</a:t>
            </a:r>
            <a:r>
              <a:rPr lang="en-GB" sz="2000" dirty="0"/>
              <a:t>?</a:t>
            </a:r>
          </a:p>
          <a:p>
            <a:pPr marL="342900" indent="-342900">
              <a:spcAft>
                <a:spcPts val="900"/>
              </a:spcAft>
              <a:buFont typeface="Arial" panose="020B0604020202020204" pitchFamily="34" charset="0"/>
              <a:buChar char="•"/>
            </a:pPr>
            <a:r>
              <a:rPr lang="en-GB" sz="2000" dirty="0"/>
              <a:t>¿Qué podemos aprender sobre el </a:t>
            </a:r>
            <a:r>
              <a:rPr lang="en-GB" sz="2000" b="1" dirty="0"/>
              <a:t>Big </a:t>
            </a:r>
            <a:r>
              <a:rPr lang="en-GB" sz="2000" dirty="0"/>
              <a:t>Bang </a:t>
            </a:r>
            <a:r>
              <a:rPr lang="en-GB" sz="2000" dirty="0"/>
              <a:t>con ayuda de la astrofísica nuclear?</a:t>
            </a:r>
          </a:p>
          <a:p>
            <a:pPr marL="342900" indent="-342900">
              <a:spcAft>
                <a:spcPts val="900"/>
              </a:spcAft>
              <a:buFont typeface="Wingdings" panose="05000000000000000000" pitchFamily="2" charset="2"/>
              <a:buChar char="Ø"/>
            </a:pPr>
            <a:r>
              <a:rPr lang="en-GB" sz="2000" i="1" dirty="0"/>
              <a:t>Hoy sólo hemos arañado la superficie del mundo de la Astrofísica Nuclear.</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 final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de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un viaje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 través de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los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elementos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5684</ap:Words>
  <ap:Application>Microsoft Office PowerPoint</ap:Application>
  <ap:PresentationFormat>Breitbild</ap:PresentationFormat>
  <ap:Paragraphs>608</ap:Paragraphs>
  <ap:Slides>98</ap:Slides>
  <ap:Notes>72</ap:Notes>
  <ap:HiddenSlides>0</ap:HiddenSlides>
  <ap:MMClips>1</ap:MMClips>
  <ap:ScaleCrop>false</ap:ScaleCrop>
  <ap:HeadingPairs>
    <vt:vector baseType="variant" size="6">
      <vt:variant>
        <vt:lpstr>Verwendete Schriftarten</vt:lpstr>
      </vt:variant>
      <vt:variant>
        <vt:i4>6</vt:i4>
      </vt:variant>
      <vt:variant>
        <vt:lpstr>Design</vt:lpstr>
      </vt:variant>
      <vt:variant>
        <vt:i4>3</vt:i4>
      </vt:variant>
      <vt:variant>
        <vt:lpstr>Folientitel</vt:lpstr>
      </vt:variant>
      <vt:variant>
        <vt:i4>98</vt:i4>
      </vt:variant>
    </vt:vector>
  </ap:HeadingPairs>
  <ap:TitlesOfParts>
    <vt:vector baseType="lpstr" size="107">
      <vt:lpstr>Open Sans</vt:lpstr>
      <vt:lpstr>Arial</vt:lpstr>
      <vt:lpstr>Symbol</vt:lpstr>
      <vt:lpstr>Calibri</vt:lpstr>
      <vt:lpstr>Wingdings</vt:lpstr>
      <vt:lpstr>Cambria Math</vt:lpstr>
      <vt:lpstr>TUD_2018_16zu9</vt:lpstr>
      <vt:lpstr>chapter</vt:lpstr>
      <vt:lpstr>Benutzerdefiniertes Design</vt:lpstr>
      <vt:lpstr>PowerPoint-Präsentation</vt:lpstr>
      <vt:lpstr>PowerPoint-Präsentation</vt:lpstr>
      <vt:lpstr>Time Schedule</vt:lpstr>
      <vt:lpstr>PowerPoint-Präsentation</vt:lpstr>
      <vt:lpstr>PowerPoint-Präsentation</vt:lpstr>
      <vt:lpstr>PowerPoint-Präsentation</vt:lpstr>
      <vt:lpstr>Brainstorming</vt:lpstr>
      <vt:lpstr>PowerPoint-Präsentation</vt:lpstr>
      <vt:lpstr>What is Nuclear Astrophysics?</vt:lpstr>
      <vt:lpstr>PowerPoint-Präsentation</vt:lpstr>
      <vt:lpstr>Elements in Antiquity (ca. 350 B.C.)</vt:lpstr>
      <vt:lpstr>Elements in Antiquity (ca. 350 B.C.)</vt:lpstr>
      <vt:lpstr>Elements in Alchemy</vt:lpstr>
      <vt:lpstr>Elements in Alchemy</vt:lpstr>
      <vt:lpstr>Evolution of the periodic table</vt:lpstr>
      <vt:lpstr>The Periodic Table of the Elements</vt:lpstr>
      <vt:lpstr>Abundance of the Chemical Elements (Solar System)</vt:lpstr>
      <vt:lpstr>Abundance of the Chemical Elements (Solar System)</vt:lpstr>
      <vt:lpstr>Abundance of the Chemical Elements</vt:lpstr>
      <vt:lpstr>PowerPoint-Präsentation</vt:lpstr>
      <vt:lpstr>PowerPoint-Präsentation</vt:lpstr>
      <vt:lpstr>PowerPoint-Präsentation</vt:lpstr>
      <vt:lpstr>The Atomic Nucleus</vt:lpstr>
      <vt:lpstr>Atomic Nuclei labeling</vt:lpstr>
      <vt:lpstr>Atomic Nuclei labeling</vt:lpstr>
      <vt:lpstr>Atomic Nuclei labeling</vt:lpstr>
      <vt:lpstr>Atomic Nuclei labeling</vt:lpstr>
      <vt:lpstr>Atomic Nuclei labeling</vt:lpstr>
      <vt:lpstr>Atomic Nuclei labeling</vt:lpstr>
      <vt:lpstr>PowerPoint-Präsentation</vt:lpstr>
      <vt:lpstr>Nuclear Reactions</vt:lpstr>
      <vt:lpstr>Nuclear Reactions</vt:lpstr>
      <vt:lpstr>Nuclear Reactions</vt:lpstr>
      <vt:lpstr>PowerPoint-Präsentation</vt:lpstr>
      <vt:lpstr>Binding Energy</vt:lpstr>
      <vt:lpstr>Binding Energy</vt:lpstr>
      <vt:lpstr>The Nuclide Table</vt:lpstr>
      <vt:lpstr>Nuclear Reactions</vt:lpstr>
      <vt:lpstr>PowerPoint-Präsentation</vt:lpstr>
      <vt:lpstr>PowerPoint-Präsentation</vt:lpstr>
      <vt:lpstr>Stellar Evolution</vt:lpstr>
      <vt:lpstr>PowerPoint-Präsentation</vt:lpstr>
      <vt:lpstr>Stellar Evolution</vt:lpstr>
      <vt:lpstr>Stellar Evolution</vt:lpstr>
      <vt:lpstr>Stellar Evolution</vt:lpstr>
      <vt:lpstr>Stellar Evolution</vt:lpstr>
      <vt:lpstr>Stellar Evolution</vt:lpstr>
      <vt:lpstr>Stellar Evolution</vt:lpstr>
      <vt:lpstr>Stellar Evolution</vt:lpstr>
      <vt:lpstr>Stellar Evolution</vt:lpstr>
      <vt:lpstr>PowerPoint-Präsentation</vt:lpstr>
      <vt:lpstr>The Story of our Sun</vt:lpstr>
      <vt:lpstr>The Story of our Sun</vt:lpstr>
      <vt:lpstr>The Story of our Sun</vt:lpstr>
      <vt:lpstr>The Story of our Sun</vt:lpstr>
      <vt:lpstr>The Story of our Sun</vt:lpstr>
      <vt:lpstr>The Story of our Sun</vt:lpstr>
      <vt:lpstr>The Story of our Sun</vt:lpstr>
      <vt:lpstr>Abundance of the Chemical Elements (Solar System)</vt:lpstr>
      <vt:lpstr>Abundance of the Chemical Elements (Solar System)</vt:lpstr>
      <vt:lpstr>Abundance of the Chemical Elements (Solar System)</vt:lpstr>
      <vt:lpstr>Binding Energy</vt:lpstr>
      <vt:lpstr>Binding Energy</vt:lpstr>
      <vt:lpstr>PowerPoint-Präsentation</vt:lpstr>
      <vt:lpstr>PowerPoint-Präsentation</vt:lpstr>
      <vt:lpstr>Neutron Capture</vt:lpstr>
      <vt:lpstr>Neutron Capture</vt:lpstr>
      <vt:lpstr>The Nuclide Race Board Game</vt:lpstr>
      <vt:lpstr>The Nuclide Race Board Game</vt:lpstr>
      <vt:lpstr>The Nuclide Race Board Game</vt:lpstr>
      <vt:lpstr>The Nuclide Race Board Game</vt:lpstr>
      <vt:lpstr>The Nuclide Race Board Game</vt:lpstr>
      <vt:lpstr>PowerPoint-Präsentation</vt:lpstr>
      <vt:lpstr>S- and R-Processes</vt:lpstr>
      <vt:lpstr>R-Process in Action</vt:lpstr>
      <vt:lpstr>PowerPoint-Präsentation</vt:lpstr>
      <vt:lpstr>Neutron Sources</vt:lpstr>
      <vt:lpstr>PowerPoint-Präsentation</vt:lpstr>
      <vt:lpstr>PowerPoint-Präsentation</vt:lpstr>
      <vt:lpstr>Nuclear Reaction Measurements</vt:lpstr>
      <vt:lpstr>Nuclear Reaction Measurements</vt:lpstr>
      <vt:lpstr>Goal of the Measurment</vt:lpstr>
      <vt:lpstr>Photon Energy</vt:lpstr>
      <vt:lpstr>Photon Energy</vt:lpstr>
      <vt:lpstr>Photon Energy</vt:lpstr>
      <vt:lpstr>Photon Energy</vt:lpstr>
      <vt:lpstr>Term Diagram</vt:lpstr>
      <vt:lpstr>Cross Section</vt:lpstr>
      <vt:lpstr>Cross Section</vt:lpstr>
      <vt:lpstr>Reaction Rate</vt:lpstr>
      <vt:lpstr>Reaction Rate</vt:lpstr>
      <vt:lpstr>Uncertainties </vt:lpstr>
      <vt:lpstr>Summary</vt:lpstr>
      <vt:lpstr>Summary</vt:lpstr>
      <vt:lpstr>Summary</vt:lpstr>
      <vt:lpstr>Brainstorming</vt:lpstr>
      <vt:lpstr>A lot of open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lastModifiedBy>83977dd4, 318a5a4b</lastModifiedBy>
  <revision>2313</revision>
  <dcterms:created xsi:type="dcterms:W3CDTF">2018-06-15T09:17:35.0000000Z</dcterms:created>
  <dcterms:modified xsi:type="dcterms:W3CDTF">2022-11-30T10:46:33.0000000Z</dcterms:modified>
  <keywords>, docId:ECEA392BE6E120F1CF286B4ECC392090</keywords>
</coreProperties>
</file>